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16"/>
  </p:notesMasterIdLst>
  <p:sldIdLst>
    <p:sldId id="256" r:id="rId4"/>
    <p:sldId id="261" r:id="rId5"/>
    <p:sldId id="271" r:id="rId6"/>
    <p:sldId id="272" r:id="rId7"/>
    <p:sldId id="257" r:id="rId8"/>
    <p:sldId id="273" r:id="rId9"/>
    <p:sldId id="274" r:id="rId10"/>
    <p:sldId id="275" r:id="rId11"/>
    <p:sldId id="276" r:id="rId12"/>
    <p:sldId id="262" r:id="rId13"/>
    <p:sldId id="277" r:id="rId14"/>
    <p:sldId id="278" r:id="rId15"/>
    <p:sldId id="279" r:id="rId17"/>
    <p:sldId id="280" r:id="rId18"/>
    <p:sldId id="281" r:id="rId19"/>
    <p:sldId id="259" r:id="rId20"/>
    <p:sldId id="282" r:id="rId21"/>
    <p:sldId id="283" r:id="rId22"/>
    <p:sldId id="263" r:id="rId23"/>
    <p:sldId id="284" r:id="rId24"/>
    <p:sldId id="285" r:id="rId25"/>
    <p:sldId id="286" r:id="rId26"/>
    <p:sldId id="287" r:id="rId27"/>
    <p:sldId id="294" r:id="rId28"/>
    <p:sldId id="266" r:id="rId2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notesMaster" Target="notesMasters/notes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素材CNN sccnn.com-34440"/>
          <p:cNvPicPr>
            <a:picLocks noChangeAspect="1"/>
          </p:cNvPicPr>
          <p:nvPr userDrawn="1"/>
        </p:nvPicPr>
        <p:blipFill>
          <a:blip r:embed="rId2"/>
          <a:srcRect b="12478"/>
          <a:stretch>
            <a:fillRect/>
          </a:stretch>
        </p:blipFill>
        <p:spPr>
          <a:xfrm>
            <a:off x="-17145" y="-24765"/>
            <a:ext cx="12232640" cy="69475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素材CNN sccnn.com-34440"/>
          <p:cNvPicPr>
            <a:picLocks noChangeAspect="1"/>
          </p:cNvPicPr>
          <p:nvPr userDrawn="1"/>
        </p:nvPicPr>
        <p:blipFill>
          <a:blip r:embed="rId2"/>
          <a:srcRect b="23742"/>
          <a:stretch>
            <a:fillRect/>
          </a:stretch>
        </p:blipFill>
        <p:spPr>
          <a:xfrm>
            <a:off x="-20320" y="-34925"/>
            <a:ext cx="12232640" cy="688276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1.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1.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1.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1.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1.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1.xml"/><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289685" y="1235075"/>
            <a:ext cx="7063740" cy="2122805"/>
          </a:xfrm>
          <a:prstGeom prst="rect">
            <a:avLst/>
          </a:prstGeom>
          <a:noFill/>
        </p:spPr>
        <p:txBody>
          <a:bodyPr wrap="none" rtlCol="0">
            <a:spAutoFit/>
          </a:bodyPr>
          <a:p>
            <a:pPr algn="l"/>
            <a:r>
              <a:rPr lang="zh-CN" altLang="en-US" sz="6600" b="1">
                <a:solidFill>
                  <a:schemeClr val="accent1"/>
                </a:solidFill>
                <a:latin typeface="微软雅黑" panose="020B0503020204020204" charset="-122"/>
                <a:ea typeface="微软雅黑" panose="020B0503020204020204" charset="-122"/>
                <a:cs typeface="微软雅黑" panose="020B0503020204020204" charset="-122"/>
              </a:rPr>
              <a:t>计算机图形学</a:t>
            </a:r>
            <a:r>
              <a:rPr lang="en-US" altLang="zh-CN" sz="6600" b="1">
                <a:solidFill>
                  <a:schemeClr val="accent1"/>
                </a:solidFill>
                <a:latin typeface="微软雅黑" panose="020B0503020204020204" charset="-122"/>
                <a:ea typeface="微软雅黑" panose="020B0503020204020204" charset="-122"/>
                <a:cs typeface="微软雅黑" panose="020B0503020204020204" charset="-122"/>
              </a:rPr>
              <a:t>——</a:t>
            </a:r>
            <a:endParaRPr lang="zh-CN" altLang="en-US" sz="6600" b="1">
              <a:solidFill>
                <a:schemeClr val="accent1"/>
              </a:solidFill>
              <a:latin typeface="微软雅黑" panose="020B0503020204020204" charset="-122"/>
              <a:ea typeface="微软雅黑" panose="020B0503020204020204" charset="-122"/>
            </a:endParaRPr>
          </a:p>
          <a:p>
            <a:pPr algn="l"/>
            <a:r>
              <a:rPr lang="en-US" altLang="zh-CN" sz="6600" b="1">
                <a:solidFill>
                  <a:schemeClr val="accent1"/>
                </a:solidFill>
                <a:latin typeface="楷体" panose="02010609060101010101" charset="-122"/>
                <a:ea typeface="楷体" panose="02010609060101010101" charset="-122"/>
              </a:rPr>
              <a:t>		</a:t>
            </a:r>
            <a:r>
              <a:rPr lang="zh-CN" altLang="en-US" sz="6600" b="1">
                <a:solidFill>
                  <a:schemeClr val="accent1"/>
                </a:solidFill>
                <a:latin typeface="楷体" panose="02010609060101010101" charset="-122"/>
                <a:ea typeface="楷体" panose="02010609060101010101" charset="-122"/>
              </a:rPr>
              <a:t>软光栅渲染器</a:t>
            </a:r>
            <a:endParaRPr lang="zh-CN" altLang="en-US" sz="6600" b="1">
              <a:solidFill>
                <a:schemeClr val="accent1"/>
              </a:solidFill>
              <a:latin typeface="楷体" panose="02010609060101010101" charset="-122"/>
              <a:ea typeface="楷体" panose="02010609060101010101" charset="-122"/>
            </a:endParaRPr>
          </a:p>
        </p:txBody>
      </p:sp>
      <p:sp>
        <p:nvSpPr>
          <p:cNvPr id="6" name="文本框 5"/>
          <p:cNvSpPr txBox="1"/>
          <p:nvPr/>
        </p:nvSpPr>
        <p:spPr>
          <a:xfrm>
            <a:off x="1391285" y="3743325"/>
            <a:ext cx="3126105" cy="460375"/>
          </a:xfrm>
          <a:prstGeom prst="rect">
            <a:avLst/>
          </a:prstGeom>
          <a:noFill/>
        </p:spPr>
        <p:txBody>
          <a:bodyPr wrap="square" rtlCol="0">
            <a:spAutoFit/>
          </a:bodyPr>
          <a:p>
            <a:r>
              <a:rPr lang="en-US" altLang="zh-CN" sz="2400">
                <a:solidFill>
                  <a:schemeClr val="tx1">
                    <a:lumMod val="50000"/>
                    <a:lumOff val="50000"/>
                  </a:schemeClr>
                </a:solidFill>
                <a:latin typeface="微软雅黑" panose="020B0503020204020204" charset="-122"/>
                <a:ea typeface="微软雅黑" panose="020B0503020204020204" charset="-122"/>
              </a:rPr>
              <a:t>1652690</a:t>
            </a:r>
            <a:r>
              <a:rPr lang="zh-CN" altLang="en-US" sz="2400">
                <a:solidFill>
                  <a:schemeClr val="tx1">
                    <a:lumMod val="50000"/>
                    <a:lumOff val="50000"/>
                  </a:schemeClr>
                </a:solidFill>
                <a:latin typeface="微软雅黑" panose="020B0503020204020204" charset="-122"/>
                <a:ea typeface="微软雅黑" panose="020B0503020204020204" charset="-122"/>
              </a:rPr>
              <a:t>：苏昭帆</a:t>
            </a:r>
            <a:r>
              <a:rPr lang="en-US" altLang="zh-CN" sz="2400">
                <a:solidFill>
                  <a:schemeClr val="tx1">
                    <a:lumMod val="50000"/>
                    <a:lumOff val="50000"/>
                  </a:schemeClr>
                </a:solidFill>
                <a:latin typeface="微软雅黑" panose="020B0503020204020204" charset="-122"/>
                <a:ea typeface="微软雅黑" panose="020B0503020204020204" charset="-122"/>
              </a:rPr>
              <a:t>	</a:t>
            </a:r>
            <a:endParaRPr lang="en-US" altLang="zh-CN" sz="2400">
              <a:solidFill>
                <a:schemeClr val="tx1">
                  <a:lumMod val="50000"/>
                  <a:lumOff val="50000"/>
                </a:schemeClr>
              </a:solidFill>
              <a:latin typeface="微软雅黑" panose="020B0503020204020204" charset="-122"/>
              <a:ea typeface="微软雅黑" panose="020B0503020204020204" charset="-122"/>
            </a:endParaRPr>
          </a:p>
        </p:txBody>
      </p:sp>
      <p:cxnSp>
        <p:nvCxnSpPr>
          <p:cNvPr id="7" name="直接连接符 6"/>
          <p:cNvCxnSpPr/>
          <p:nvPr/>
        </p:nvCxnSpPr>
        <p:spPr>
          <a:xfrm>
            <a:off x="1445260" y="3481705"/>
            <a:ext cx="7731125"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91285" y="4351655"/>
            <a:ext cx="3126105" cy="460375"/>
          </a:xfrm>
          <a:prstGeom prst="rect">
            <a:avLst/>
          </a:prstGeom>
          <a:noFill/>
        </p:spPr>
        <p:txBody>
          <a:bodyPr wrap="square" rtlCol="0">
            <a:spAutoFit/>
          </a:bodyPr>
          <a:p>
            <a:r>
              <a:rPr lang="en-US" sz="2400">
                <a:solidFill>
                  <a:schemeClr val="tx1">
                    <a:lumMod val="50000"/>
                    <a:lumOff val="50000"/>
                  </a:schemeClr>
                </a:solidFill>
                <a:latin typeface="微软雅黑" panose="020B0503020204020204" charset="-122"/>
                <a:ea typeface="微软雅黑" panose="020B0503020204020204" charset="-122"/>
              </a:rPr>
              <a:t>1551534</a:t>
            </a:r>
            <a:r>
              <a:rPr lang="zh-CN" altLang="en-US" sz="2400">
                <a:solidFill>
                  <a:schemeClr val="tx1">
                    <a:lumMod val="50000"/>
                    <a:lumOff val="50000"/>
                  </a:schemeClr>
                </a:solidFill>
                <a:latin typeface="微软雅黑" panose="020B0503020204020204" charset="-122"/>
                <a:ea typeface="微软雅黑" panose="020B0503020204020204" charset="-122"/>
              </a:rPr>
              <a:t>：孙允鑫</a:t>
            </a:r>
            <a:endParaRPr lang="zh-CN" altLang="en-US" sz="2400">
              <a:solidFill>
                <a:schemeClr val="tx1">
                  <a:lumMod val="50000"/>
                  <a:lumOff val="50000"/>
                </a:schemeClr>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剪去对角的矩形 3"/>
          <p:cNvSpPr/>
          <p:nvPr/>
        </p:nvSpPr>
        <p:spPr>
          <a:xfrm>
            <a:off x="2656840" y="1786255"/>
            <a:ext cx="78930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剪去对角的矩形 4"/>
          <p:cNvSpPr/>
          <p:nvPr/>
        </p:nvSpPr>
        <p:spPr>
          <a:xfrm>
            <a:off x="2656840" y="2849245"/>
            <a:ext cx="789305" cy="789305"/>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剪去对角的矩形 5"/>
          <p:cNvSpPr/>
          <p:nvPr/>
        </p:nvSpPr>
        <p:spPr>
          <a:xfrm>
            <a:off x="2656840" y="3912235"/>
            <a:ext cx="78930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剪去对角的矩形 6"/>
          <p:cNvSpPr/>
          <p:nvPr/>
        </p:nvSpPr>
        <p:spPr>
          <a:xfrm>
            <a:off x="3624580" y="1786255"/>
            <a:ext cx="543877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剪去对角的矩形 7"/>
          <p:cNvSpPr/>
          <p:nvPr/>
        </p:nvSpPr>
        <p:spPr>
          <a:xfrm>
            <a:off x="3624580" y="2849245"/>
            <a:ext cx="5438775" cy="789305"/>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剪去对角的矩形 8"/>
          <p:cNvSpPr/>
          <p:nvPr/>
        </p:nvSpPr>
        <p:spPr>
          <a:xfrm>
            <a:off x="3624580" y="3912235"/>
            <a:ext cx="543877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709545" y="1889125"/>
            <a:ext cx="621030" cy="521970"/>
          </a:xfrm>
          <a:prstGeom prst="rect">
            <a:avLst/>
          </a:prstGeom>
          <a:noFill/>
        </p:spPr>
        <p:txBody>
          <a:bodyPr wrap="none" rtlCol="0">
            <a:spAutoFit/>
          </a:bodyPr>
          <a:p>
            <a:r>
              <a:rPr lang="en-US" altLang="zh-CN" sz="2800" b="1">
                <a:solidFill>
                  <a:schemeClr val="bg1"/>
                </a:solidFill>
                <a:latin typeface="微软雅黑" panose="020B0503020204020204" charset="-122"/>
                <a:ea typeface="微软雅黑" panose="020B0503020204020204" charset="-122"/>
              </a:rPr>
              <a:t>01</a:t>
            </a:r>
            <a:endParaRPr lang="en-US" altLang="zh-CN" sz="2800" b="1">
              <a:solidFill>
                <a:schemeClr val="bg1"/>
              </a:solidFill>
              <a:latin typeface="微软雅黑" panose="020B0503020204020204" charset="-122"/>
              <a:ea typeface="微软雅黑" panose="020B0503020204020204" charset="-122"/>
            </a:endParaRPr>
          </a:p>
        </p:txBody>
      </p:sp>
      <p:sp>
        <p:nvSpPr>
          <p:cNvPr id="11" name="文本框 10"/>
          <p:cNvSpPr txBox="1"/>
          <p:nvPr/>
        </p:nvSpPr>
        <p:spPr>
          <a:xfrm>
            <a:off x="3844290" y="1889125"/>
            <a:ext cx="3738880" cy="521970"/>
          </a:xfrm>
          <a:prstGeom prst="rect">
            <a:avLst/>
          </a:prstGeom>
          <a:noFill/>
        </p:spPr>
        <p:txBody>
          <a:bodyPr wrap="none" rtlCol="0">
            <a:spAutoFit/>
          </a:bodyPr>
          <a:p>
            <a:pPr algn="l"/>
            <a:r>
              <a:rPr lang="zh-CN" altLang="en-US" sz="2800" b="1">
                <a:solidFill>
                  <a:schemeClr val="bg1"/>
                </a:solidFill>
                <a:latin typeface="微软雅黑" panose="020B0503020204020204" charset="-122"/>
                <a:ea typeface="微软雅黑" panose="020B0503020204020204" charset="-122"/>
              </a:rPr>
              <a:t>顶点变换、裁剪及画线</a:t>
            </a:r>
            <a:endParaRPr lang="zh-CN" altLang="en-US" sz="2800" b="1">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2740660" y="2983230"/>
            <a:ext cx="621030" cy="521970"/>
          </a:xfrm>
          <a:prstGeom prst="rect">
            <a:avLst/>
          </a:prstGeom>
          <a:noFill/>
        </p:spPr>
        <p:txBody>
          <a:bodyPr wrap="none" rtlCol="0">
            <a:spAutoFit/>
          </a:bodyPr>
          <a:p>
            <a:r>
              <a:rPr lang="en-US" altLang="zh-CN" sz="2800" b="1">
                <a:solidFill>
                  <a:schemeClr val="bg1"/>
                </a:solidFill>
                <a:latin typeface="微软雅黑" panose="020B0503020204020204" charset="-122"/>
                <a:ea typeface="微软雅黑" panose="020B0503020204020204" charset="-122"/>
              </a:rPr>
              <a:t>02</a:t>
            </a:r>
            <a:endParaRPr lang="en-US" altLang="zh-CN" sz="2800" b="1">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2740660" y="4045585"/>
            <a:ext cx="621030" cy="521970"/>
          </a:xfrm>
          <a:prstGeom prst="rect">
            <a:avLst/>
          </a:prstGeom>
          <a:noFill/>
        </p:spPr>
        <p:txBody>
          <a:bodyPr wrap="none" rtlCol="0">
            <a:spAutoFit/>
          </a:bodyPr>
          <a:p>
            <a:r>
              <a:rPr lang="en-US" altLang="zh-CN" sz="2800" b="1">
                <a:solidFill>
                  <a:schemeClr val="bg1"/>
                </a:solidFill>
                <a:latin typeface="微软雅黑" panose="020B0503020204020204" charset="-122"/>
                <a:ea typeface="微软雅黑" panose="020B0503020204020204" charset="-122"/>
              </a:rPr>
              <a:t>03</a:t>
            </a:r>
            <a:endParaRPr lang="en-US" altLang="zh-CN" sz="2800" b="1">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3844290" y="2982595"/>
            <a:ext cx="3027680" cy="521970"/>
          </a:xfrm>
          <a:prstGeom prst="rect">
            <a:avLst/>
          </a:prstGeom>
          <a:noFill/>
        </p:spPr>
        <p:txBody>
          <a:bodyPr wrap="none" rtlCol="0">
            <a:spAutoFit/>
          </a:bodyPr>
          <a:p>
            <a:pPr algn="l"/>
            <a:r>
              <a:rPr lang="zh-CN" altLang="en-US" sz="2800" b="1">
                <a:solidFill>
                  <a:schemeClr val="bg1"/>
                </a:solidFill>
                <a:latin typeface="微软雅黑" panose="020B0503020204020204" charset="-122"/>
                <a:ea typeface="微软雅黑" panose="020B0503020204020204" charset="-122"/>
              </a:rPr>
              <a:t>光栅化及纹理实现</a:t>
            </a:r>
            <a:endParaRPr lang="zh-CN" altLang="en-US" sz="2800" b="1">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3844290" y="4045585"/>
            <a:ext cx="894080" cy="521970"/>
          </a:xfrm>
          <a:prstGeom prst="rect">
            <a:avLst/>
          </a:prstGeom>
          <a:noFill/>
        </p:spPr>
        <p:txBody>
          <a:bodyPr wrap="none" rtlCol="0">
            <a:spAutoFit/>
          </a:bodyPr>
          <a:p>
            <a:pPr algn="l"/>
            <a:r>
              <a:rPr lang="zh-CN" altLang="en-US" sz="2800" b="1">
                <a:solidFill>
                  <a:schemeClr val="bg1"/>
                </a:solidFill>
                <a:latin typeface="微软雅黑" panose="020B0503020204020204" charset="-122"/>
                <a:ea typeface="微软雅黑" panose="020B0503020204020204" charset="-122"/>
              </a:rPr>
              <a:t>光照</a:t>
            </a:r>
            <a:endParaRPr lang="zh-CN" altLang="en-US" sz="2800" b="1">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601470"/>
            <a:ext cx="4163060" cy="706755"/>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光栅化</a:t>
            </a:r>
            <a:endParaRPr lang="zh-CN" altLang="en-US" sz="2000" b="1">
              <a:solidFill>
                <a:schemeClr val="accent1"/>
              </a:solidFill>
              <a:latin typeface="微软雅黑" panose="020B0503020204020204" charset="-122"/>
              <a:ea typeface="微软雅黑" panose="020B0503020204020204" charset="-122"/>
            </a:endParaRPr>
          </a:p>
          <a:p>
            <a:pPr algn="l"/>
            <a:endParaRPr lang="zh-CN" altLang="en-US" sz="2000" b="1">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578485" y="2138045"/>
            <a:ext cx="6294755" cy="1568450"/>
          </a:xfrm>
          <a:prstGeom prst="rect">
            <a:avLst/>
          </a:prstGeom>
          <a:noFill/>
        </p:spPr>
        <p:txBody>
          <a:bodyPr wrap="square" rtlCol="0">
            <a:spAutoFit/>
          </a:bodyPr>
          <a:p>
            <a:pPr>
              <a:defRPr/>
            </a:pP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sym typeface="+mn-ea"/>
              </a:rPr>
              <a:t>光栅化其实就是将几何数据经过一系列变换后最终转换为像素，从而呈现在显示设备上的过程</a:t>
            </a:r>
            <a:endParaRPr lang="zh-CN" altLang="en-US" sz="1600" dirty="0" smtClean="0">
              <a:solidFill>
                <a:schemeClr val="tx1">
                  <a:lumMod val="65000"/>
                  <a:lumOff val="35000"/>
                </a:schemeClr>
              </a:solidFill>
              <a:effectLst/>
              <a:latin typeface="微软雅黑" panose="020B0503020204020204" charset="-122"/>
              <a:ea typeface="微软雅黑" panose="020B0503020204020204" charset="-122"/>
              <a:sym typeface="+mn-ea"/>
            </a:endParaRPr>
          </a:p>
          <a:p>
            <a:pPr>
              <a:defRPr/>
            </a:pPr>
            <a:endParaRPr lang="en-US" altLang="zh-CN" sz="1600" b="0" i="0" kern="1200" dirty="0" smtClean="0">
              <a:solidFill>
                <a:schemeClr val="tx1">
                  <a:lumMod val="65000"/>
                  <a:lumOff val="35000"/>
                </a:schemeClr>
              </a:solidFill>
              <a:effectLst/>
              <a:latin typeface="微软雅黑" panose="020B0503020204020204" charset="-122"/>
              <a:ea typeface="微软雅黑" panose="020B0503020204020204" charset="-122"/>
              <a:cs typeface="+mn-cs"/>
            </a:endParaRPr>
          </a:p>
          <a:p>
            <a:pPr>
              <a:defRPr/>
            </a:pP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sym typeface="+mn-ea"/>
              </a:rPr>
              <a:t>它的本质是坐标变换、几何离散化</a:t>
            </a:r>
            <a:endParaRPr lang="zh-CN" altLang="en-US" sz="1600" dirty="0">
              <a:latin typeface="微软雅黑" panose="020B0503020204020204" charset="-122"/>
              <a:ea typeface="微软雅黑" panose="020B0503020204020204" charset="-122"/>
            </a:endParaRPr>
          </a:p>
          <a:p>
            <a:pPr>
              <a:defRPr/>
            </a:pPr>
            <a:endParaRPr sz="1600" dirty="0">
              <a:latin typeface="微软雅黑" panose="020B0503020204020204" charset="-122"/>
              <a:ea typeface="微软雅黑" panose="020B0503020204020204" charset="-122"/>
              <a:sym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solidFill>
                <a:schemeClr val="tx1">
                  <a:lumMod val="65000"/>
                  <a:lumOff val="35000"/>
                </a:schemeClr>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73237" y="1361945"/>
            <a:ext cx="5140044" cy="2535602"/>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760" y="3897630"/>
            <a:ext cx="4947285" cy="227139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075690"/>
            <a:ext cx="4163060" cy="706755"/>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三角形的光栅化</a:t>
            </a:r>
            <a:r>
              <a:rPr lang="en-US" altLang="zh-CN" sz="2000" b="1">
                <a:solidFill>
                  <a:schemeClr val="accent1"/>
                </a:solidFill>
                <a:latin typeface="微软雅黑" panose="020B0503020204020204" charset="-122"/>
                <a:ea typeface="微软雅黑" panose="020B0503020204020204" charset="-122"/>
              </a:rPr>
              <a:t>——</a:t>
            </a:r>
            <a:r>
              <a:rPr lang="zh-CN" altLang="en-US" sz="2000" b="1">
                <a:solidFill>
                  <a:schemeClr val="accent1"/>
                </a:solidFill>
                <a:latin typeface="微软雅黑" panose="020B0503020204020204" charset="-122"/>
                <a:ea typeface="微软雅黑" panose="020B0503020204020204" charset="-122"/>
              </a:rPr>
              <a:t>三角形的划分</a:t>
            </a:r>
            <a:endParaRPr lang="zh-CN" altLang="en-US" sz="2000" b="1">
              <a:solidFill>
                <a:schemeClr val="accent1"/>
              </a:solidFill>
              <a:latin typeface="微软雅黑" panose="020B0503020204020204" charset="-122"/>
              <a:ea typeface="微软雅黑" panose="020B0503020204020204" charset="-122"/>
            </a:endParaRPr>
          </a:p>
          <a:p>
            <a:pPr algn="l"/>
            <a:endParaRPr lang="zh-CN" altLang="en-US" sz="2000" b="1">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578485" y="1612265"/>
            <a:ext cx="6294755" cy="1076325"/>
          </a:xfrm>
          <a:prstGeom prst="rect">
            <a:avLst/>
          </a:prstGeom>
          <a:noFill/>
        </p:spPr>
        <p:txBody>
          <a:bodyPr wrap="square" rtlCol="0">
            <a:spAutoFit/>
          </a:bodyPr>
          <a:p>
            <a:pPr>
              <a:defRPr/>
            </a:pP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sym typeface="+mn-ea"/>
              </a:rPr>
              <a:t>在实现过程中，我们以光栅化一个三角形作为支持</a:t>
            </a:r>
            <a:endParaRPr lang="en-US" altLang="zh-CN" sz="1600" dirty="0" smtClean="0">
              <a:solidFill>
                <a:schemeClr val="tx1">
                  <a:lumMod val="65000"/>
                  <a:lumOff val="35000"/>
                </a:schemeClr>
              </a:solidFill>
              <a:latin typeface="微软雅黑" panose="020B0503020204020204" charset="-122"/>
              <a:ea typeface="微软雅黑" panose="020B0503020204020204" charset="-122"/>
            </a:endParaRPr>
          </a:p>
          <a:p>
            <a:pPr>
              <a:defRPr/>
            </a:pPr>
            <a:r>
              <a:rPr lang="zh-CN" altLang="en-US" sz="1600" dirty="0" smtClean="0">
                <a:solidFill>
                  <a:schemeClr val="tx1">
                    <a:lumMod val="65000"/>
                    <a:lumOff val="35000"/>
                  </a:schemeClr>
                </a:solidFill>
                <a:latin typeface="微软雅黑" panose="020B0503020204020204" charset="-122"/>
                <a:ea typeface="微软雅黑" panose="020B0503020204020204" charset="-122"/>
                <a:sym typeface="+mn-ea"/>
              </a:rPr>
              <a:t>我们简单的将三角形分成是四类</a:t>
            </a:r>
            <a:endParaRPr lang="zh-CN" altLang="en-US" sz="1600" dirty="0">
              <a:latin typeface="微软雅黑" panose="020B0503020204020204" charset="-122"/>
              <a:ea typeface="微软雅黑" panose="020B0503020204020204" charset="-122"/>
            </a:endParaRPr>
          </a:p>
          <a:p>
            <a:pPr>
              <a:defRPr/>
            </a:pPr>
            <a:endParaRPr sz="1600" dirty="0">
              <a:latin typeface="微软雅黑" panose="020B0503020204020204" charset="-122"/>
              <a:ea typeface="微软雅黑" panose="020B0503020204020204" charset="-122"/>
              <a:sym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solidFill>
                <a:schemeClr val="tx1">
                  <a:lumMod val="65000"/>
                  <a:lumOff val="35000"/>
                </a:schemeClr>
              </a:solidFill>
              <a:latin typeface="微软雅黑" panose="020B0503020204020204" charset="-122"/>
              <a:ea typeface="微软雅黑" panose="020B0503020204020204" charset="-122"/>
            </a:endParaRPr>
          </a:p>
        </p:txBody>
      </p:sp>
      <p:pic>
        <p:nvPicPr>
          <p:cNvPr id="9" name="图片 8" descr="../屏幕快照%202018-06-23%20下午7.25.50.png"/>
          <p:cNvPicPr/>
          <p:nvPr/>
        </p:nvPicPr>
        <p:blipFill>
          <a:blip r:embed="rId1">
            <a:extLst>
              <a:ext uri="{28A0092B-C50C-407E-A947-70E740481C1C}">
                <a14:useLocalDpi xmlns:a14="http://schemas.microsoft.com/office/drawing/2010/main" val="0"/>
              </a:ext>
            </a:extLst>
          </a:blip>
          <a:srcRect/>
          <a:stretch>
            <a:fillRect/>
          </a:stretch>
        </p:blipFill>
        <p:spPr>
          <a:xfrm>
            <a:off x="578485" y="2145665"/>
            <a:ext cx="2814955" cy="2578100"/>
          </a:xfrm>
          <a:prstGeom prst="rect">
            <a:avLst/>
          </a:prstGeom>
          <a:noFill/>
          <a:ln>
            <a:noFill/>
          </a:ln>
        </p:spPr>
      </p:pic>
      <p:sp>
        <p:nvSpPr>
          <p:cNvPr id="8" name="右箭头 7"/>
          <p:cNvSpPr/>
          <p:nvPr/>
        </p:nvSpPr>
        <p:spPr>
          <a:xfrm>
            <a:off x="3954987" y="3418622"/>
            <a:ext cx="554636" cy="28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520" y="2393948"/>
            <a:ext cx="3090570" cy="2330762"/>
          </a:xfrm>
          <a:prstGeom prst="rect">
            <a:avLst/>
          </a:prstGeom>
        </p:spPr>
      </p:pic>
      <p:pic>
        <p:nvPicPr>
          <p:cNvPr id="11" name="图片 10" descr="../../Library/Containers/com.tencent.xinWeChat/Data/Library/Application%20Support/com.tencent.xinWeChat/2.0b4.0.9/8185faad819d056eb5ec86e7a2142752/Message/MessageTemp/9e20f478899dc29eb19741386f9343c8/Image/601529825011_.pic_hd.jpg"/>
          <p:cNvPicPr/>
          <p:nvPr/>
        </p:nvPicPr>
        <p:blipFill>
          <a:blip r:embed="rId3" cstate="hqprint">
            <a:extLst>
              <a:ext uri="{28A0092B-C50C-407E-A947-70E740481C1C}">
                <a14:useLocalDpi xmlns:a14="http://schemas.microsoft.com/office/drawing/2010/main" val="0"/>
              </a:ext>
            </a:extLst>
          </a:blip>
          <a:srcRect l="18401" t="4679" r="10328" b="1748"/>
          <a:stretch>
            <a:fillRect/>
          </a:stretch>
        </p:blipFill>
        <p:spPr>
          <a:xfrm rot="16200000">
            <a:off x="3392805" y="-1248410"/>
            <a:ext cx="3825240" cy="9258935"/>
          </a:xfrm>
          <a:prstGeom prst="rect">
            <a:avLst/>
          </a:prstGeom>
          <a:noFill/>
          <a:ln>
            <a:noFill/>
          </a:ln>
        </p:spPr>
      </p:pic>
      <p:sp>
        <p:nvSpPr>
          <p:cNvPr id="12" name="文本框 11"/>
          <p:cNvSpPr txBox="1"/>
          <p:nvPr/>
        </p:nvSpPr>
        <p:spPr>
          <a:xfrm>
            <a:off x="676275" y="5293995"/>
            <a:ext cx="9258300" cy="2306955"/>
          </a:xfrm>
          <a:prstGeom prst="rect">
            <a:avLst/>
          </a:prstGeom>
          <a:noFill/>
        </p:spPr>
        <p:txBody>
          <a:bodyPr wrap="square" rtlCol="0">
            <a:spAutoFit/>
          </a:bodyPr>
          <a:p>
            <a:pPr>
              <a:defRPr/>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具体实现如下，对三个点按</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p1</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为最低点，</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p2</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为次低点</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,p3</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为最高点排列</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a:defRPr/>
            </a:pP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若三点水平或垂直分布就返回没有三角形</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a:defRPr/>
            </a:pP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若有一条边平行于扫描线，无需划分直接返回该三角形</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若没有边平行扫描线，</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通过斜率判断是哪种形态</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，切割成两个水平三角形再扫描</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defRPr/>
            </a:pP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k=(p3-&gt;pos.y-p1-&gt;</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pos.y</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)/(p2-&gt;pos.y-p1-&gt;</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pos.y</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endParaRPr lang="zh-CN"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a:defRPr/>
            </a:pP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x=p1-&gt;</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pos.x</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+(p2-&gt;pos.x-p1-&gt;</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pos.x</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)*k; </a:t>
            </a:r>
            <a:endParaRPr lang="zh-CN"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a:defRPr/>
            </a:pPr>
            <a:endParaRPr lang="en-US" altLang="zh-CN" sz="1600" kern="1200" dirty="0" smtClean="0">
              <a:solidFill>
                <a:schemeClr val="tx1"/>
              </a:solidFill>
              <a:effectLst/>
              <a:latin typeface="+mn-lt"/>
              <a:ea typeface="+mn-ea"/>
              <a:cs typeface="+mn-cs"/>
            </a:endParaRPr>
          </a:p>
          <a:p>
            <a:pPr>
              <a:defRPr/>
            </a:pPr>
            <a:r>
              <a:rPr lang="sk-SK" altLang="zh-CN" sz="1600" dirty="0" smtClean="0">
                <a:sym typeface="+mn-ea"/>
              </a:rPr>
              <a:t> </a:t>
            </a:r>
            <a:endParaRPr sz="1600" dirty="0">
              <a:latin typeface="微软雅黑" panose="020B0503020204020204" charset="-122"/>
              <a:ea typeface="微软雅黑" panose="020B0503020204020204" charset="-122"/>
              <a:sym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solidFill>
                <a:schemeClr val="tx1">
                  <a:lumMod val="65000"/>
                  <a:lumOff val="35000"/>
                </a:schemeClr>
              </a:solidFill>
              <a:latin typeface="微软雅黑" panose="020B0503020204020204" charset="-122"/>
              <a:ea typeface="微软雅黑" panose="020B0503020204020204" charset="-122"/>
            </a:endParaRPr>
          </a:p>
        </p:txBody>
      </p:sp>
      <p:sp>
        <p:nvSpPr>
          <p:cNvPr id="15" name="文本框 14"/>
          <p:cNvSpPr txBox="1"/>
          <p:nvPr/>
        </p:nvSpPr>
        <p:spPr>
          <a:xfrm>
            <a:off x="9934575" y="1696085"/>
            <a:ext cx="2186940" cy="3076575"/>
          </a:xfrm>
          <a:prstGeom prst="rect">
            <a:avLst/>
          </a:prstGeom>
          <a:noFill/>
        </p:spPr>
        <p:txBody>
          <a:bodyPr wrap="square" rtlCol="0">
            <a:spAutoFit/>
          </a:bodyPr>
          <a:p>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geo.cpp</a:t>
            </a:r>
            <a:r>
              <a:rPr lang="zh-CN" altLang="en-US"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endParaRPr lang="zh-CN" altLang="en-US"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endParaRPr>
          </a:p>
          <a:p>
            <a:r>
              <a:rPr lang="zh-CN" altLang="sk-SK"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将三角形分割成可以扫描的水平三角形 </a:t>
            </a:r>
            <a:r>
              <a:rPr lang="zh-CN" altLang="en-US"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endParaRPr lang="zh-CN" altLang="en-US"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endParaRPr>
          </a:p>
          <a:p>
            <a:endParaRPr lang="zh-CN" altLang="en-US"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endParaRPr>
          </a:p>
          <a:p>
            <a:endParaRPr lang="zh-CN" altLang="en-US"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endParaRPr>
          </a:p>
          <a:p>
            <a:r>
              <a:rPr lang="zh-CN" altLang="en-US"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使用函数</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i</a:t>
            </a:r>
            <a:r>
              <a:rPr lang="sk-SK"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nt</a:t>
            </a:r>
            <a:r>
              <a:rPr lang="sk-SK"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 </a:t>
            </a:r>
            <a:r>
              <a:rPr lang="sk-SK"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trapezoid_init_</a:t>
            </a:r>
            <a:endParaRPr lang="sk-SK"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endParaRPr>
          </a:p>
          <a:p>
            <a:r>
              <a:rPr lang="sk-SK"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triangle</a:t>
            </a:r>
            <a:r>
              <a:rPr lang="zh-CN" altLang="sk-SK"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，以三角形的三个顶点</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P1</a:t>
            </a:r>
            <a:r>
              <a:rPr lang="zh-CN" altLang="en-US"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P2</a:t>
            </a:r>
            <a:r>
              <a:rPr lang="zh-CN" altLang="en-US"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P3</a:t>
            </a:r>
            <a:r>
              <a:rPr lang="zh-CN" altLang="en-US"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以及平行扫描线</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trap</a:t>
            </a:r>
            <a:r>
              <a:rPr lang="zh-CN" altLang="en-US"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作为参数</a:t>
            </a:r>
            <a:endParaRPr lang="zh-CN" altLang="en-US" dirty="0" err="1" smtClean="0">
              <a:effectLst/>
              <a:sym typeface="+mn-ea"/>
            </a:endParaRPr>
          </a:p>
          <a:p>
            <a:endParaRPr lang="zh-CN" altLang="en-US" dirty="0" err="1" smtClean="0">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trips(down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268095"/>
            <a:ext cx="4513580" cy="398780"/>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三角形的光栅化</a:t>
            </a:r>
            <a:r>
              <a:rPr lang="en-US" altLang="zh-CN" sz="2000" b="1">
                <a:solidFill>
                  <a:schemeClr val="accent1"/>
                </a:solidFill>
                <a:latin typeface="微软雅黑" panose="020B0503020204020204" charset="-122"/>
                <a:ea typeface="微软雅黑" panose="020B0503020204020204" charset="-122"/>
              </a:rPr>
              <a:t>——Z</a:t>
            </a:r>
            <a:r>
              <a:rPr lang="zh-CN" altLang="en-US" sz="2000" b="1">
                <a:solidFill>
                  <a:schemeClr val="accent1"/>
                </a:solidFill>
                <a:latin typeface="微软雅黑" panose="020B0503020204020204" charset="-122"/>
                <a:ea typeface="微软雅黑" panose="020B0503020204020204" charset="-122"/>
              </a:rPr>
              <a:t>方向上的渐变</a:t>
            </a:r>
            <a:endParaRPr lang="zh-CN" altLang="en-US" sz="2000" b="1">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578485" y="1804670"/>
            <a:ext cx="6294755" cy="4769485"/>
          </a:xfrm>
          <a:prstGeom prst="rect">
            <a:avLst/>
          </a:prstGeom>
          <a:noFill/>
        </p:spPr>
        <p:txBody>
          <a:bodyPr wrap="square" rtlCol="0">
            <a:spAutoFit/>
          </a:bodyPr>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当三角形的点不在同一深度时，颜色和纹理的渐变就还需考虑深度信息。如果只是</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投影平面上的线性关系，还原到空间中，就</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会出现错误。</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左</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图是相机空间的一张俯视图。我们把一个多边形通过透视投影的方式变换到了投影平面上，图中红色的是空间中的多边形，蓝色的是变换到投影平面之后的多边形 </a:t>
            </a:r>
            <a:endPar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在投影平面上的蓝色线段被表示成若干个相等的单位步长线段</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投影面上单位步长的线段所对应的投影之前的红色线段的长度却不是相等的，从左到右所对应的长度依次递增。而实际上，我们的纹理坐标是定义在红色的多边形上的，因此纹理坐标的增量应该是和红色线段的步长对应的。 </a:t>
            </a:r>
            <a:endPar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a:defRPr/>
            </a:pP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右图中，我们可以看到</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让多边形和投影平面倾斜一定角度，</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a:defRPr/>
            </a:pP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仿射纹理映射</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直接对纹理坐标使用线性插值</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，就将会</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出现了渲染错误</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纹理扭曲了</a:t>
            </a:r>
            <a:endParaRPr lang="zh-CN"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a:defRPr/>
            </a:pP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因此我们需要采用</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带透视校正的透视纹理映射。</a:t>
            </a:r>
            <a:endParaRPr lang="zh-CN" altLang="zh-CN"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dirty="0" smtClean="0"/>
          </a:p>
          <a:p>
            <a:pPr>
              <a:defRPr/>
            </a:pPr>
            <a:endParaRPr lang="zh-CN" altLang="en-US" sz="1600" dirty="0">
              <a:latin typeface="微软雅黑" panose="020B0503020204020204" charset="-122"/>
              <a:ea typeface="微软雅黑" panose="020B0503020204020204" charset="-122"/>
            </a:endParaRPr>
          </a:p>
          <a:p>
            <a:pPr>
              <a:defRPr/>
            </a:pPr>
            <a:endParaRPr sz="1600" dirty="0">
              <a:latin typeface="微软雅黑" panose="020B0503020204020204" charset="-122"/>
              <a:ea typeface="微软雅黑" panose="020B0503020204020204" charset="-122"/>
              <a:sym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solidFill>
                <a:schemeClr val="tx1">
                  <a:lumMod val="65000"/>
                  <a:lumOff val="35000"/>
                </a:schemeClr>
              </a:solidFill>
              <a:latin typeface="微软雅黑" panose="020B0503020204020204" charset="-122"/>
              <a:ea typeface="微软雅黑" panose="020B0503020204020204" charset="-122"/>
            </a:endParaRPr>
          </a:p>
        </p:txBody>
      </p:sp>
      <p:pic>
        <p:nvPicPr>
          <p:cNvPr id="6" name="图片 5" descr="../屏幕快照%202018-06-24%20下午1.38.42.png"/>
          <p:cNvPicPr/>
          <p:nvPr/>
        </p:nvPicPr>
        <p:blipFill>
          <a:blip r:embed="rId1">
            <a:extLst>
              <a:ext uri="{28A0092B-C50C-407E-A947-70E740481C1C}">
                <a14:useLocalDpi xmlns:a14="http://schemas.microsoft.com/office/drawing/2010/main" val="0"/>
              </a:ext>
            </a:extLst>
          </a:blip>
          <a:srcRect/>
          <a:stretch>
            <a:fillRect/>
          </a:stretch>
        </p:blipFill>
        <p:spPr>
          <a:xfrm>
            <a:off x="7461598" y="1267917"/>
            <a:ext cx="2989940" cy="2703012"/>
          </a:xfrm>
          <a:prstGeom prst="rect">
            <a:avLst/>
          </a:prstGeom>
          <a:noFill/>
          <a:ln>
            <a:noFill/>
          </a:ln>
        </p:spPr>
      </p:pic>
      <p:pic>
        <p:nvPicPr>
          <p:cNvPr id="7" name="图片 6" descr="../屏幕快照%202018-06-24%20下午1.43.35.png"/>
          <p:cNvPicPr/>
          <p:nvPr/>
        </p:nvPicPr>
        <p:blipFill>
          <a:blip r:embed="rId2" cstate="hqprint">
            <a:extLst>
              <a:ext uri="{28A0092B-C50C-407E-A947-70E740481C1C}">
                <a14:useLocalDpi xmlns:a14="http://schemas.microsoft.com/office/drawing/2010/main" val="0"/>
              </a:ext>
            </a:extLst>
          </a:blip>
          <a:srcRect/>
          <a:stretch>
            <a:fillRect/>
          </a:stretch>
        </p:blipFill>
        <p:spPr>
          <a:xfrm>
            <a:off x="7461686" y="4584918"/>
            <a:ext cx="3842813" cy="1479051"/>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268095"/>
            <a:ext cx="4513580" cy="398780"/>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三角形的光栅化</a:t>
            </a:r>
            <a:r>
              <a:rPr lang="en-US" altLang="zh-CN" sz="2000" b="1">
                <a:solidFill>
                  <a:schemeClr val="accent1"/>
                </a:solidFill>
                <a:latin typeface="微软雅黑" panose="020B0503020204020204" charset="-122"/>
                <a:ea typeface="微软雅黑" panose="020B0503020204020204" charset="-122"/>
              </a:rPr>
              <a:t>——Z</a:t>
            </a:r>
            <a:r>
              <a:rPr lang="zh-CN" altLang="en-US" sz="2000" b="1">
                <a:solidFill>
                  <a:schemeClr val="accent1"/>
                </a:solidFill>
                <a:latin typeface="微软雅黑" panose="020B0503020204020204" charset="-122"/>
                <a:ea typeface="微软雅黑" panose="020B0503020204020204" charset="-122"/>
              </a:rPr>
              <a:t>方向上的渐变</a:t>
            </a:r>
            <a:endParaRPr lang="zh-CN" altLang="en-US" sz="2000" b="1">
              <a:solidFill>
                <a:schemeClr val="accent1"/>
              </a:solidFill>
              <a:latin typeface="微软雅黑" panose="020B0503020204020204" charset="-122"/>
              <a:ea typeface="微软雅黑" panose="020B0503020204020204" charset="-122"/>
            </a:endParaRPr>
          </a:p>
        </p:txBody>
      </p:sp>
      <p:pic>
        <p:nvPicPr>
          <p:cNvPr id="24" name="图片 23"/>
          <p:cNvPicPr>
            <a:picLocks noChangeAspect="1"/>
          </p:cNvPicPr>
          <p:nvPr/>
        </p:nvPicPr>
        <p:blipFill rotWithShape="1">
          <a:blip r:embed="rId1">
            <a:extLst>
              <a:ext uri="{28A0092B-C50C-407E-A947-70E740481C1C}">
                <a14:useLocalDpi xmlns:a14="http://schemas.microsoft.com/office/drawing/2010/main" val="0"/>
              </a:ext>
            </a:extLst>
          </a:blip>
          <a:srcRect l="9128" t="33717" r="10435" b="9727"/>
          <a:stretch>
            <a:fillRect/>
          </a:stretch>
        </p:blipFill>
        <p:spPr>
          <a:xfrm>
            <a:off x="7623037" y="392682"/>
            <a:ext cx="2618129" cy="2454463"/>
          </a:xfrm>
          <a:prstGeom prst="rect">
            <a:avLst/>
          </a:prstGeom>
        </p:spPr>
      </p:pic>
      <p:sp>
        <p:nvSpPr>
          <p:cNvPr id="25" name="矩形 24"/>
          <p:cNvSpPr/>
          <p:nvPr/>
        </p:nvSpPr>
        <p:spPr>
          <a:xfrm>
            <a:off x="10487420" y="392153"/>
            <a:ext cx="1539780" cy="923330"/>
          </a:xfrm>
          <a:prstGeom prst="rect">
            <a:avLst/>
          </a:prstGeom>
        </p:spPr>
        <p:txBody>
          <a:bodyPr wrap="none">
            <a:spAutoFit/>
          </a:bodyPr>
          <a:p>
            <a:r>
              <a:rPr lang="en-US" altLang="zh-CN" dirty="0" smtClean="0">
                <a:solidFill>
                  <a:schemeClr val="tx1">
                    <a:lumMod val="65000"/>
                    <a:lumOff val="35000"/>
                  </a:schemeClr>
                </a:solidFill>
              </a:rPr>
              <a:t>p2</a:t>
            </a:r>
            <a:r>
              <a:rPr lang="zh-CN" altLang="zh-CN" dirty="0" smtClean="0">
                <a:solidFill>
                  <a:schemeClr val="tx1">
                    <a:lumMod val="65000"/>
                    <a:lumOff val="35000"/>
                  </a:schemeClr>
                </a:solidFill>
              </a:rPr>
              <a:t>（</a:t>
            </a:r>
            <a:r>
              <a:rPr lang="en-US" altLang="zh-CN" dirty="0">
                <a:solidFill>
                  <a:schemeClr val="tx1">
                    <a:lumMod val="65000"/>
                    <a:lumOff val="35000"/>
                  </a:schemeClr>
                </a:solidFill>
              </a:rPr>
              <a:t>x, y, z</a:t>
            </a:r>
            <a:r>
              <a:rPr lang="zh-CN" altLang="zh-CN" dirty="0" smtClean="0">
                <a:solidFill>
                  <a:schemeClr val="tx1">
                    <a:lumMod val="65000"/>
                    <a:lumOff val="35000"/>
                  </a:schemeClr>
                </a:solidFill>
              </a:rPr>
              <a:t>）</a:t>
            </a:r>
            <a:endParaRPr lang="en-US" altLang="zh-CN" dirty="0" smtClean="0">
              <a:solidFill>
                <a:schemeClr val="tx1">
                  <a:lumMod val="65000"/>
                  <a:lumOff val="35000"/>
                </a:schemeClr>
              </a:solidFill>
            </a:endParaRPr>
          </a:p>
          <a:p>
            <a:r>
              <a:rPr lang="en-US" altLang="zh-CN" dirty="0">
                <a:solidFill>
                  <a:schemeClr val="tx1">
                    <a:lumMod val="65000"/>
                    <a:lumOff val="35000"/>
                  </a:schemeClr>
                </a:solidFill>
              </a:rPr>
              <a:t>p2’ (x’, y’, z’)</a:t>
            </a:r>
            <a:r>
              <a:rPr lang="en-US" altLang="zh-CN" dirty="0"/>
              <a:t> </a:t>
            </a:r>
            <a:endParaRPr lang="zh-CN" altLang="en-US" dirty="0"/>
          </a:p>
          <a:p>
            <a:endParaRPr lang="zh-CN" altLang="en-US" dirty="0"/>
          </a:p>
        </p:txBody>
      </p:sp>
      <p:pic>
        <p:nvPicPr>
          <p:cNvPr id="8" name="图片 7" descr="../屏幕快照%202018-06-24%20下午1.48.52.png"/>
          <p:cNvPicPr/>
          <p:nvPr/>
        </p:nvPicPr>
        <p:blipFill rotWithShape="1">
          <a:blip r:embed="rId2">
            <a:extLst>
              <a:ext uri="{28A0092B-C50C-407E-A947-70E740481C1C}">
                <a14:useLocalDpi xmlns:a14="http://schemas.microsoft.com/office/drawing/2010/main" val="0"/>
              </a:ext>
            </a:extLst>
          </a:blip>
          <a:srcRect l="15990"/>
          <a:stretch>
            <a:fillRect/>
          </a:stretch>
        </p:blipFill>
        <p:spPr>
          <a:xfrm>
            <a:off x="1343995" y="1882081"/>
            <a:ext cx="1821873" cy="1236226"/>
          </a:xfrm>
          <a:prstGeom prst="rect">
            <a:avLst/>
          </a:prstGeom>
          <a:noFill/>
          <a:ln>
            <a:noFill/>
          </a:ln>
        </p:spPr>
      </p:pic>
      <p:pic>
        <p:nvPicPr>
          <p:cNvPr id="9" name="图片 8" descr="../屏幕快照%202018-06-24%20下午1.51.08.png"/>
          <p:cNvPicPr/>
          <p:nvPr/>
        </p:nvPicPr>
        <p:blipFill rotWithShape="1">
          <a:blip r:embed="rId3">
            <a:extLst>
              <a:ext uri="{28A0092B-C50C-407E-A947-70E740481C1C}">
                <a14:useLocalDpi xmlns:a14="http://schemas.microsoft.com/office/drawing/2010/main" val="0"/>
              </a:ext>
            </a:extLst>
          </a:blip>
          <a:srcRect t="1" b="40685"/>
          <a:stretch>
            <a:fillRect/>
          </a:stretch>
        </p:blipFill>
        <p:spPr>
          <a:xfrm>
            <a:off x="1210684" y="4042235"/>
            <a:ext cx="2765141" cy="1646640"/>
          </a:xfrm>
          <a:prstGeom prst="rect">
            <a:avLst/>
          </a:prstGeom>
          <a:noFill/>
          <a:ln>
            <a:noFill/>
          </a:ln>
        </p:spPr>
      </p:pic>
      <p:pic>
        <p:nvPicPr>
          <p:cNvPr id="10" name="图片 9" descr="../屏幕快照%202018-06-24%20下午1.51.08.png"/>
          <p:cNvPicPr/>
          <p:nvPr/>
        </p:nvPicPr>
        <p:blipFill rotWithShape="1">
          <a:blip r:embed="rId3">
            <a:extLst>
              <a:ext uri="{28A0092B-C50C-407E-A947-70E740481C1C}">
                <a14:useLocalDpi xmlns:a14="http://schemas.microsoft.com/office/drawing/2010/main" val="0"/>
              </a:ext>
            </a:extLst>
          </a:blip>
          <a:srcRect l="16547" t="59560"/>
          <a:stretch>
            <a:fillRect/>
          </a:stretch>
        </p:blipFill>
        <p:spPr>
          <a:xfrm>
            <a:off x="1283544" y="5686744"/>
            <a:ext cx="2078031" cy="1075439"/>
          </a:xfrm>
          <a:prstGeom prst="rect">
            <a:avLst/>
          </a:prstGeom>
          <a:noFill/>
          <a:ln>
            <a:noFill/>
          </a:ln>
        </p:spPr>
      </p:pic>
      <p:pic>
        <p:nvPicPr>
          <p:cNvPr id="11" name="图片 10" descr="../屏幕快照%202018-06-24%20下午1.50.24.png"/>
          <p:cNvPicPr/>
          <p:nvPr/>
        </p:nvPicPr>
        <p:blipFill rotWithShape="1">
          <a:blip r:embed="rId4">
            <a:extLst>
              <a:ext uri="{28A0092B-C50C-407E-A947-70E740481C1C}">
                <a14:useLocalDpi xmlns:a14="http://schemas.microsoft.com/office/drawing/2010/main" val="0"/>
              </a:ext>
            </a:extLst>
          </a:blip>
          <a:srcRect l="28552"/>
          <a:stretch>
            <a:fillRect/>
          </a:stretch>
        </p:blipFill>
        <p:spPr>
          <a:xfrm>
            <a:off x="1343995" y="3039729"/>
            <a:ext cx="1407327" cy="984119"/>
          </a:xfrm>
          <a:prstGeom prst="rect">
            <a:avLst/>
          </a:prstGeom>
          <a:noFill/>
          <a:ln>
            <a:noFill/>
          </a:ln>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6610" y="3634755"/>
            <a:ext cx="1519081" cy="1092864"/>
          </a:xfrm>
          <a:prstGeom prst="rect">
            <a:avLst/>
          </a:prstGeom>
        </p:spPr>
      </p:pic>
      <p:sp>
        <p:nvSpPr>
          <p:cNvPr id="14" name="文本框 13"/>
          <p:cNvSpPr txBox="1"/>
          <p:nvPr/>
        </p:nvSpPr>
        <p:spPr>
          <a:xfrm>
            <a:off x="588439" y="2163281"/>
            <a:ext cx="708660" cy="337185"/>
          </a:xfrm>
          <a:prstGeom prst="rect">
            <a:avLst/>
          </a:prstGeom>
          <a:noFill/>
        </p:spPr>
        <p:txBody>
          <a:bodyPr wrap="none" rtlCol="0">
            <a:spAutoFit/>
          </a:bodyPr>
          <a:p>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kumimoji="1"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1</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521797" y="3222778"/>
            <a:ext cx="708660" cy="337185"/>
          </a:xfrm>
          <a:prstGeom prst="rect">
            <a:avLst/>
          </a:prstGeom>
          <a:noFill/>
        </p:spPr>
        <p:txBody>
          <a:bodyPr wrap="none" rtlCol="0">
            <a:spAutoFit/>
          </a:bodyPr>
          <a:p>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kumimoji="1"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2</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489678" y="6139000"/>
            <a:ext cx="708660" cy="337185"/>
          </a:xfrm>
          <a:prstGeom prst="rect">
            <a:avLst/>
          </a:prstGeom>
          <a:noFill/>
        </p:spPr>
        <p:txBody>
          <a:bodyPr wrap="none" rtlCol="0">
            <a:spAutoFit/>
          </a:bodyPr>
          <a:p>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kumimoji="1"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3</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3179203" y="2226155"/>
            <a:ext cx="708660" cy="337185"/>
          </a:xfrm>
          <a:prstGeom prst="rect">
            <a:avLst/>
          </a:prstGeom>
          <a:noFill/>
        </p:spPr>
        <p:txBody>
          <a:bodyPr wrap="none" rtlCol="0">
            <a:spAutoFit/>
          </a:bodyPr>
          <a:p>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kumimoji="1"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4</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6221658" y="2944813"/>
            <a:ext cx="708660" cy="337185"/>
          </a:xfrm>
          <a:prstGeom prst="rect">
            <a:avLst/>
          </a:prstGeom>
          <a:noFill/>
        </p:spPr>
        <p:txBody>
          <a:bodyPr wrap="none" rtlCol="0">
            <a:spAutoFit/>
          </a:bodyPr>
          <a:p>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kumimoji="1"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5</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p:cNvPicPr>
            <a:picLocks noChangeAspect="1"/>
          </p:cNvPicPr>
          <p:nvPr/>
        </p:nvPicPr>
        <p:blipFill rotWithShape="1">
          <a:blip r:embed="rId6">
            <a:extLst>
              <a:ext uri="{28A0092B-C50C-407E-A947-70E740481C1C}">
                <a14:useLocalDpi xmlns:a14="http://schemas.microsoft.com/office/drawing/2010/main" val="0"/>
              </a:ext>
            </a:extLst>
          </a:blip>
          <a:srcRect b="66519"/>
          <a:stretch>
            <a:fillRect/>
          </a:stretch>
        </p:blipFill>
        <p:spPr>
          <a:xfrm>
            <a:off x="3941278" y="5255218"/>
            <a:ext cx="1741242" cy="883880"/>
          </a:xfrm>
          <a:prstGeom prst="rect">
            <a:avLst/>
          </a:prstGeom>
        </p:spPr>
      </p:pic>
      <p:sp>
        <p:nvSpPr>
          <p:cNvPr id="21" name="矩形 20"/>
          <p:cNvSpPr/>
          <p:nvPr/>
        </p:nvSpPr>
        <p:spPr>
          <a:xfrm>
            <a:off x="3793662" y="3238752"/>
            <a:ext cx="2250440" cy="337185"/>
          </a:xfrm>
          <a:prstGeom prst="rect">
            <a:avLst/>
          </a:prstGeom>
        </p:spPr>
        <p:txBody>
          <a:bodyPr wrap="none">
            <a:spAutoFit/>
          </a:bodyPr>
          <a:p>
            <a:pPr algn="just">
              <a:spcAft>
                <a:spcPts val="0"/>
              </a:spcAft>
            </a:pPr>
            <a:r>
              <a:rPr lang="zh-CN" altLang="zh-CN" sz="1600" kern="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把（</a:t>
            </a:r>
            <a:r>
              <a:rPr lang="en-US" altLang="zh-CN" sz="1600" kern="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4</a:t>
            </a:r>
            <a:r>
              <a:rPr lang="zh-CN" altLang="zh-CN" sz="1600" kern="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）带入（</a:t>
            </a:r>
            <a:r>
              <a:rPr lang="en-US" altLang="zh-CN" sz="1600" kern="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1</a:t>
            </a:r>
            <a:r>
              <a:rPr lang="zh-CN" altLang="zh-CN" sz="1600" kern="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），有</a:t>
            </a:r>
            <a:endParaRPr lang="zh-CN" altLang="zh-CN" sz="1600" kern="100" dirty="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p:txBody>
      </p:sp>
      <p:sp>
        <p:nvSpPr>
          <p:cNvPr id="22" name="矩形 21"/>
          <p:cNvSpPr/>
          <p:nvPr/>
        </p:nvSpPr>
        <p:spPr>
          <a:xfrm>
            <a:off x="3793219" y="4727613"/>
            <a:ext cx="1766149" cy="337185"/>
          </a:xfrm>
          <a:prstGeom prst="rect">
            <a:avLst/>
          </a:prstGeom>
        </p:spPr>
        <p:txBody>
          <a:bodyPr wrap="square">
            <a:spAutoFit/>
          </a:bodyPr>
          <a:p>
            <a:r>
              <a:rPr lang="zh-CN" altLang="zh-CN" sz="1600" kern="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把（</a:t>
            </a:r>
            <a:r>
              <a:rPr lang="en-US" altLang="zh-CN" sz="1600" kern="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3</a:t>
            </a:r>
            <a:r>
              <a:rPr lang="zh-CN" altLang="zh-CN" sz="1600" kern="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）带入上式</a:t>
            </a:r>
            <a:r>
              <a:rPr lang="zh-CN" altLang="zh-CN" sz="1200" dirty="0"/>
              <a:t> </a:t>
            </a:r>
            <a:endParaRPr lang="zh-CN" altLang="en-US" sz="1200" dirty="0"/>
          </a:p>
        </p:txBody>
      </p:sp>
      <p:sp>
        <p:nvSpPr>
          <p:cNvPr id="23" name="矩形 22"/>
          <p:cNvSpPr/>
          <p:nvPr/>
        </p:nvSpPr>
        <p:spPr>
          <a:xfrm>
            <a:off x="1338136" y="3970680"/>
            <a:ext cx="1733167" cy="276999"/>
          </a:xfrm>
          <a:prstGeom prst="rect">
            <a:avLst/>
          </a:prstGeom>
        </p:spPr>
        <p:txBody>
          <a:bodyPr wrap="none">
            <a:spAutoFit/>
          </a:bodyPr>
          <a:p>
            <a:pPr algn="just">
              <a:spcAft>
                <a:spcPts val="0"/>
              </a:spcAft>
            </a:pPr>
            <a:r>
              <a:rPr lang="zh-CN" altLang="zh-CN" sz="1200" kern="100" dirty="0">
                <a:latin typeface="等线" panose="02010600030101010101" charset="-122"/>
                <a:ea typeface="微软雅黑" panose="020B0503020204020204" charset="-122"/>
                <a:cs typeface="Times New Roman" panose="02020603050405020304" charset="0"/>
              </a:rPr>
              <a:t>把</a:t>
            </a:r>
            <a:r>
              <a:rPr lang="zh-CN" altLang="zh-CN" sz="1200" kern="100" dirty="0" smtClean="0">
                <a:latin typeface="等线" panose="02010600030101010101" charset="-122"/>
                <a:ea typeface="微软雅黑" panose="020B0503020204020204" charset="-122"/>
                <a:cs typeface="Times New Roman" panose="02020603050405020304" charset="0"/>
              </a:rPr>
              <a:t>（</a:t>
            </a:r>
            <a:r>
              <a:rPr lang="en-US" altLang="zh-CN" sz="1200" kern="100" dirty="0" smtClean="0">
                <a:latin typeface="等线" panose="02010600030101010101" charset="-122"/>
                <a:ea typeface="微软雅黑" panose="020B0503020204020204" charset="-122"/>
                <a:cs typeface="Times New Roman" panose="02020603050405020304" charset="0"/>
              </a:rPr>
              <a:t>2</a:t>
            </a:r>
            <a:r>
              <a:rPr lang="zh-CN" altLang="zh-CN" sz="1200" kern="100" dirty="0" smtClean="0">
                <a:latin typeface="等线" panose="02010600030101010101" charset="-122"/>
                <a:ea typeface="微软雅黑" panose="020B0503020204020204" charset="-122"/>
                <a:cs typeface="Times New Roman" panose="02020603050405020304" charset="0"/>
              </a:rPr>
              <a:t>）</a:t>
            </a:r>
            <a:r>
              <a:rPr lang="zh-CN" altLang="zh-CN" sz="1200" kern="100" dirty="0">
                <a:latin typeface="等线" panose="02010600030101010101" charset="-122"/>
                <a:ea typeface="微软雅黑" panose="020B0503020204020204" charset="-122"/>
                <a:cs typeface="Times New Roman" panose="02020603050405020304" charset="0"/>
              </a:rPr>
              <a:t>带入（</a:t>
            </a:r>
            <a:r>
              <a:rPr lang="en-US" altLang="zh-CN" sz="1200" kern="100" dirty="0">
                <a:latin typeface="等线" panose="02010600030101010101" charset="-122"/>
                <a:ea typeface="微软雅黑" panose="020B0503020204020204" charset="-122"/>
                <a:cs typeface="Times New Roman" panose="02020603050405020304" charset="0"/>
              </a:rPr>
              <a:t>1</a:t>
            </a:r>
            <a:r>
              <a:rPr lang="zh-CN" altLang="zh-CN" sz="1200" kern="100" dirty="0">
                <a:latin typeface="等线" panose="02010600030101010101" charset="-122"/>
                <a:ea typeface="微软雅黑" panose="020B0503020204020204" charset="-122"/>
                <a:cs typeface="Times New Roman" panose="02020603050405020304" charset="0"/>
              </a:rPr>
              <a:t>），有</a:t>
            </a:r>
            <a:endParaRPr lang="zh-CN" altLang="zh-CN" sz="1200" kern="100" dirty="0">
              <a:latin typeface="等线" panose="02010600030101010101" charset="-122"/>
              <a:ea typeface="等线" panose="02010600030101010101" charset="-122"/>
              <a:cs typeface="Times New Roman" panose="02020603050405020304" charset="0"/>
            </a:endParaRPr>
          </a:p>
        </p:txBody>
      </p:sp>
      <p:pic>
        <p:nvPicPr>
          <p:cNvPr id="13" name="图片 12"/>
          <p:cNvPicPr>
            <a:picLocks noChangeAspect="1"/>
          </p:cNvPicPr>
          <p:nvPr/>
        </p:nvPicPr>
        <p:blipFill rotWithShape="1">
          <a:blip r:embed="rId7">
            <a:extLst>
              <a:ext uri="{28A0092B-C50C-407E-A947-70E740481C1C}">
                <a14:useLocalDpi xmlns:a14="http://schemas.microsoft.com/office/drawing/2010/main" val="0"/>
              </a:ext>
            </a:extLst>
          </a:blip>
          <a:srcRect l="19764"/>
          <a:stretch>
            <a:fillRect/>
          </a:stretch>
        </p:blipFill>
        <p:spPr>
          <a:xfrm>
            <a:off x="3941679" y="1731878"/>
            <a:ext cx="1202428" cy="1536700"/>
          </a:xfrm>
          <a:prstGeom prst="rect">
            <a:avLst/>
          </a:prstGeom>
        </p:spPr>
      </p:pic>
      <p:pic>
        <p:nvPicPr>
          <p:cNvPr id="19" name="图片 18"/>
          <p:cNvPicPr>
            <a:picLocks noChangeAspect="1"/>
          </p:cNvPicPr>
          <p:nvPr/>
        </p:nvPicPr>
        <p:blipFill rotWithShape="1">
          <a:blip r:embed="rId6">
            <a:extLst>
              <a:ext uri="{28A0092B-C50C-407E-A947-70E740481C1C}">
                <a14:useLocalDpi xmlns:a14="http://schemas.microsoft.com/office/drawing/2010/main" val="0"/>
              </a:ext>
            </a:extLst>
          </a:blip>
          <a:srcRect l="15099" t="32162"/>
          <a:stretch>
            <a:fillRect/>
          </a:stretch>
        </p:blipFill>
        <p:spPr>
          <a:xfrm>
            <a:off x="6413428" y="3314734"/>
            <a:ext cx="1478327" cy="1790886"/>
          </a:xfrm>
          <a:prstGeom prst="rect">
            <a:avLst/>
          </a:prstGeom>
        </p:spPr>
      </p:pic>
      <p:sp>
        <p:nvSpPr>
          <p:cNvPr id="26" name="文本框 25"/>
          <p:cNvSpPr txBox="1"/>
          <p:nvPr/>
        </p:nvSpPr>
        <p:spPr>
          <a:xfrm>
            <a:off x="7623175" y="3380105"/>
            <a:ext cx="4081145" cy="2306955"/>
          </a:xfrm>
          <a:prstGeom prst="rect">
            <a:avLst/>
          </a:prstGeom>
          <a:noFill/>
        </p:spPr>
        <p:txBody>
          <a:bodyPr wrap="square" rtlCol="0" anchor="t">
            <a:spAutoFit/>
          </a:bodyPr>
          <a:p>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p2</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的坐标为（</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x, y, z</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p2' </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是</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p2</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投影之后的点，坐标为</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(x', y', z')</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纹理坐标为</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s,t)</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通过一系类的证明我们得纹理坐标</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s/z</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t/z</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和</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x'</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y'</a:t>
            </a:r>
            <a:r>
              <a:rPr lang="zh-CN"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是线性关系 </a:t>
            </a:r>
            <a:endPar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所以在接下来的所有操作前，我们要先对纹理坐标和颜色坐标进行预处理，分别都除以深度信息</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w</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，之后才能直接利用线性插值计算对应的纹理坐标</a:t>
            </a:r>
            <a:endPar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268095"/>
            <a:ext cx="4513580" cy="398780"/>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三角形的光栅化</a:t>
            </a:r>
            <a:r>
              <a:rPr lang="en-US" altLang="zh-CN" sz="2000" b="1">
                <a:solidFill>
                  <a:schemeClr val="accent1"/>
                </a:solidFill>
                <a:latin typeface="微软雅黑" panose="020B0503020204020204" charset="-122"/>
                <a:ea typeface="微软雅黑" panose="020B0503020204020204" charset="-122"/>
              </a:rPr>
              <a:t>——</a:t>
            </a:r>
            <a:r>
              <a:rPr lang="zh-CN" altLang="en-US" sz="2000" b="1">
                <a:solidFill>
                  <a:schemeClr val="accent1"/>
                </a:solidFill>
                <a:latin typeface="微软雅黑" panose="020B0503020204020204" charset="-122"/>
                <a:ea typeface="微软雅黑" panose="020B0503020204020204" charset="-122"/>
              </a:rPr>
              <a:t>计算交点</a:t>
            </a:r>
            <a:endParaRPr lang="zh-CN" altLang="en-US" sz="2000" b="1">
              <a:solidFill>
                <a:schemeClr val="accent1"/>
              </a:solidFill>
              <a:latin typeface="微软雅黑" panose="020B0503020204020204" charset="-122"/>
              <a:ea typeface="微软雅黑" panose="020B0503020204020204"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41475" r="4317" b="6556"/>
          <a:stretch>
            <a:fillRect/>
          </a:stretch>
        </p:blipFill>
        <p:spPr>
          <a:xfrm rot="16200000">
            <a:off x="2480681" y="3945"/>
            <a:ext cx="2788170" cy="6408399"/>
          </a:xfrm>
          <a:prstGeom prst="rect">
            <a:avLst/>
          </a:prstGeom>
        </p:spPr>
      </p:pic>
      <p:sp>
        <p:nvSpPr>
          <p:cNvPr id="6" name="文本框 5"/>
          <p:cNvSpPr txBox="1"/>
          <p:nvPr/>
        </p:nvSpPr>
        <p:spPr>
          <a:xfrm>
            <a:off x="655320" y="4768850"/>
            <a:ext cx="6423660" cy="1814830"/>
          </a:xfrm>
          <a:prstGeom prst="rect">
            <a:avLst/>
          </a:prstGeom>
          <a:noFill/>
        </p:spPr>
        <p:txBody>
          <a:bodyPr wrap="square" rtlCol="0" anchor="t">
            <a:spAutoFit/>
          </a:bodyPr>
          <a:p>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在进行完预处理后，可以开始实现扫描线的绘制。从</a:t>
            </a:r>
            <a:r>
              <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top</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到</a:t>
            </a:r>
            <a:r>
              <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bottom</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y++</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，遍历所有的扫描线，判断扫描线是否在视野范围内，超出的部分不需要绘制</a:t>
            </a:r>
            <a:endPar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若扫描线在视野范围内，就要先要算出扫描线与三角形的左右的两个交点，这一过程可以通过线性插值实现，计算可得出交点的</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顶点位置，纹理坐标，色彩</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RGB</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rhw</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endPar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29" name="Freeform 5"/>
          <p:cNvSpPr/>
          <p:nvPr/>
        </p:nvSpPr>
        <p:spPr bwMode="auto">
          <a:xfrm>
            <a:off x="4979956" y="1135225"/>
            <a:ext cx="1921452" cy="4587016"/>
          </a:xfrm>
          <a:custGeom>
            <a:avLst/>
            <a:gdLst/>
            <a:ahLst/>
            <a:cxnLst/>
            <a:rect l="l" t="t" r="r" b="b"/>
            <a:pathLst>
              <a:path w="1536700" h="3668713">
                <a:moveTo>
                  <a:pt x="196789" y="0"/>
                </a:moveTo>
                <a:lnTo>
                  <a:pt x="978699" y="0"/>
                </a:lnTo>
                <a:lnTo>
                  <a:pt x="982663" y="0"/>
                </a:lnTo>
                <a:lnTo>
                  <a:pt x="982663" y="401"/>
                </a:lnTo>
                <a:cubicBezTo>
                  <a:pt x="1135160" y="1079"/>
                  <a:pt x="1273070" y="63504"/>
                  <a:pt x="1373318" y="163655"/>
                </a:cubicBezTo>
                <a:cubicBezTo>
                  <a:pt x="1474168" y="264940"/>
                  <a:pt x="1536700" y="404607"/>
                  <a:pt x="1536700" y="558933"/>
                </a:cubicBezTo>
                <a:cubicBezTo>
                  <a:pt x="1536700" y="712993"/>
                  <a:pt x="1474168" y="852926"/>
                  <a:pt x="1373318" y="953945"/>
                </a:cubicBezTo>
                <a:cubicBezTo>
                  <a:pt x="1272202" y="1054963"/>
                  <a:pt x="1132768" y="1117600"/>
                  <a:pt x="978699" y="1117600"/>
                </a:cubicBezTo>
                <a:lnTo>
                  <a:pt x="977900" y="1117600"/>
                </a:lnTo>
                <a:lnTo>
                  <a:pt x="556679" y="1117600"/>
                </a:lnTo>
                <a:cubicBezTo>
                  <a:pt x="476645" y="1117871"/>
                  <a:pt x="404309" y="1150571"/>
                  <a:pt x="351679" y="1202999"/>
                </a:cubicBezTo>
                <a:cubicBezTo>
                  <a:pt x="298967" y="1256040"/>
                  <a:pt x="266222" y="1329072"/>
                  <a:pt x="266222" y="1409833"/>
                </a:cubicBezTo>
                <a:cubicBezTo>
                  <a:pt x="266222" y="1490595"/>
                  <a:pt x="298967" y="1563627"/>
                  <a:pt x="351679" y="1616401"/>
                </a:cubicBezTo>
                <a:cubicBezTo>
                  <a:pt x="404427" y="1669212"/>
                  <a:pt x="476967" y="1701677"/>
                  <a:pt x="557213" y="1701855"/>
                </a:cubicBezTo>
                <a:lnTo>
                  <a:pt x="557213" y="1701800"/>
                </a:lnTo>
                <a:lnTo>
                  <a:pt x="978699" y="1701800"/>
                </a:lnTo>
                <a:lnTo>
                  <a:pt x="982663" y="1701800"/>
                </a:lnTo>
                <a:lnTo>
                  <a:pt x="982663" y="1702201"/>
                </a:lnTo>
                <a:cubicBezTo>
                  <a:pt x="1135160" y="1702879"/>
                  <a:pt x="1273070" y="1765289"/>
                  <a:pt x="1373318" y="1865416"/>
                </a:cubicBezTo>
                <a:cubicBezTo>
                  <a:pt x="1474168" y="1966677"/>
                  <a:pt x="1536700" y="2106311"/>
                  <a:pt x="1536700" y="2260600"/>
                </a:cubicBezTo>
                <a:cubicBezTo>
                  <a:pt x="1536700" y="2414890"/>
                  <a:pt x="1474168" y="2554523"/>
                  <a:pt x="1373318" y="2655517"/>
                </a:cubicBezTo>
                <a:cubicBezTo>
                  <a:pt x="1272202" y="2756778"/>
                  <a:pt x="1132768" y="2819400"/>
                  <a:pt x="978699" y="2819400"/>
                </a:cubicBezTo>
                <a:lnTo>
                  <a:pt x="977900" y="2819400"/>
                </a:lnTo>
                <a:lnTo>
                  <a:pt x="552450" y="2819400"/>
                </a:lnTo>
                <a:lnTo>
                  <a:pt x="552450" y="2819385"/>
                </a:lnTo>
                <a:cubicBezTo>
                  <a:pt x="474092" y="2820390"/>
                  <a:pt x="403379" y="2852806"/>
                  <a:pt x="351679" y="2904481"/>
                </a:cubicBezTo>
                <a:cubicBezTo>
                  <a:pt x="298967" y="2957168"/>
                  <a:pt x="266222" y="3030079"/>
                  <a:pt x="266222" y="3110707"/>
                </a:cubicBezTo>
                <a:cubicBezTo>
                  <a:pt x="266222" y="3191334"/>
                  <a:pt x="298967" y="3264245"/>
                  <a:pt x="351679" y="3316932"/>
                </a:cubicBezTo>
                <a:cubicBezTo>
                  <a:pt x="404658" y="3369886"/>
                  <a:pt x="477602" y="3402616"/>
                  <a:pt x="558268" y="3402616"/>
                </a:cubicBezTo>
                <a:lnTo>
                  <a:pt x="558800" y="3402616"/>
                </a:lnTo>
                <a:lnTo>
                  <a:pt x="558800" y="3403600"/>
                </a:lnTo>
                <a:lnTo>
                  <a:pt x="1343112" y="3403600"/>
                </a:lnTo>
                <a:lnTo>
                  <a:pt x="1428750" y="3536157"/>
                </a:lnTo>
                <a:lnTo>
                  <a:pt x="1343112" y="3668713"/>
                </a:lnTo>
                <a:lnTo>
                  <a:pt x="558800" y="3668713"/>
                </a:lnTo>
                <a:lnTo>
                  <a:pt x="558268" y="3668713"/>
                </a:lnTo>
                <a:lnTo>
                  <a:pt x="557212" y="3668713"/>
                </a:lnTo>
                <a:lnTo>
                  <a:pt x="557212" y="3668607"/>
                </a:lnTo>
                <a:cubicBezTo>
                  <a:pt x="403488" y="3668427"/>
                  <a:pt x="264394" y="3605950"/>
                  <a:pt x="163460" y="3505329"/>
                </a:cubicBezTo>
                <a:cubicBezTo>
                  <a:pt x="62562" y="3404212"/>
                  <a:pt x="0" y="3264777"/>
                  <a:pt x="0" y="3110707"/>
                </a:cubicBezTo>
                <a:cubicBezTo>
                  <a:pt x="0" y="2956636"/>
                  <a:pt x="62562" y="2817201"/>
                  <a:pt x="163460" y="2716350"/>
                </a:cubicBezTo>
                <a:cubicBezTo>
                  <a:pt x="263349" y="2616508"/>
                  <a:pt x="400614" y="2554283"/>
                  <a:pt x="552450" y="2553287"/>
                </a:cubicBezTo>
                <a:lnTo>
                  <a:pt x="552450" y="2552700"/>
                </a:lnTo>
                <a:lnTo>
                  <a:pt x="558268" y="2552700"/>
                </a:lnTo>
                <a:lnTo>
                  <a:pt x="977900" y="2552700"/>
                </a:lnTo>
                <a:lnTo>
                  <a:pt x="977900" y="2552924"/>
                </a:lnTo>
                <a:lnTo>
                  <a:pt x="978699" y="2552924"/>
                </a:lnTo>
                <a:cubicBezTo>
                  <a:pt x="1059325" y="2552924"/>
                  <a:pt x="1132235" y="2520148"/>
                  <a:pt x="1185188" y="2467119"/>
                </a:cubicBezTo>
                <a:cubicBezTo>
                  <a:pt x="1237875" y="2414357"/>
                  <a:pt x="1270605" y="2341342"/>
                  <a:pt x="1270605" y="2260600"/>
                </a:cubicBezTo>
                <a:cubicBezTo>
                  <a:pt x="1270605" y="2179858"/>
                  <a:pt x="1237875" y="2106844"/>
                  <a:pt x="1185188" y="2054081"/>
                </a:cubicBezTo>
                <a:cubicBezTo>
                  <a:pt x="1132721" y="2001539"/>
                  <a:pt x="1060661" y="1968879"/>
                  <a:pt x="980914" y="1968500"/>
                </a:cubicBezTo>
                <a:lnTo>
                  <a:pt x="558800" y="1968500"/>
                </a:lnTo>
                <a:lnTo>
                  <a:pt x="558268" y="1968500"/>
                </a:lnTo>
                <a:lnTo>
                  <a:pt x="557213" y="1968500"/>
                </a:lnTo>
                <a:lnTo>
                  <a:pt x="557213" y="1968394"/>
                </a:lnTo>
                <a:cubicBezTo>
                  <a:pt x="403489" y="1968215"/>
                  <a:pt x="264394" y="1905899"/>
                  <a:pt x="163460" y="1804845"/>
                </a:cubicBezTo>
                <a:cubicBezTo>
                  <a:pt x="62562" y="1703826"/>
                  <a:pt x="0" y="1564160"/>
                  <a:pt x="0" y="1409833"/>
                </a:cubicBezTo>
                <a:cubicBezTo>
                  <a:pt x="0" y="1255507"/>
                  <a:pt x="62562" y="1115840"/>
                  <a:pt x="163460" y="1014555"/>
                </a:cubicBezTo>
                <a:cubicBezTo>
                  <a:pt x="263349" y="914810"/>
                  <a:pt x="400614" y="852486"/>
                  <a:pt x="552450" y="851488"/>
                </a:cubicBezTo>
                <a:lnTo>
                  <a:pt x="552450" y="850900"/>
                </a:lnTo>
                <a:lnTo>
                  <a:pt x="558268" y="850900"/>
                </a:lnTo>
                <a:lnTo>
                  <a:pt x="977900" y="850900"/>
                </a:lnTo>
                <a:lnTo>
                  <a:pt x="977900" y="851061"/>
                </a:lnTo>
                <a:lnTo>
                  <a:pt x="978699" y="851061"/>
                </a:lnTo>
                <a:cubicBezTo>
                  <a:pt x="1059325" y="851061"/>
                  <a:pt x="1132235" y="818276"/>
                  <a:pt x="1185188" y="765501"/>
                </a:cubicBezTo>
                <a:cubicBezTo>
                  <a:pt x="1237875" y="712726"/>
                  <a:pt x="1270605" y="639428"/>
                  <a:pt x="1270605" y="558933"/>
                </a:cubicBezTo>
                <a:cubicBezTo>
                  <a:pt x="1270605" y="478172"/>
                  <a:pt x="1237875" y="405140"/>
                  <a:pt x="1185188" y="352099"/>
                </a:cubicBezTo>
                <a:cubicBezTo>
                  <a:pt x="1132583" y="299671"/>
                  <a:pt x="1060283" y="266971"/>
                  <a:pt x="980287" y="266700"/>
                </a:cubicBezTo>
                <a:lnTo>
                  <a:pt x="196789" y="266700"/>
                </a:lnTo>
                <a:lnTo>
                  <a:pt x="111125" y="133350"/>
                </a:lnTo>
                <a:close/>
              </a:path>
            </a:pathLst>
          </a:custGeom>
          <a:solidFill>
            <a:srgbClr val="D9D9D9"/>
          </a:solidFill>
          <a:ln>
            <a:noFill/>
          </a:ln>
        </p:spPr>
        <p:txBody>
          <a:bodyPr vert="horz" wrap="square" lIns="91424" tIns="45712" rIns="91424" bIns="45712" numCol="1" anchor="t" anchorCtr="0" compatLnSpc="1"/>
          <a:p>
            <a:endParaRPr lang="zh-CN" altLang="en-US" sz="1280">
              <a:ea typeface="微软雅黑" panose="020B0503020204020204" charset="-122"/>
            </a:endParaRPr>
          </a:p>
        </p:txBody>
      </p:sp>
      <p:sp>
        <p:nvSpPr>
          <p:cNvPr id="30" name="Oval 13"/>
          <p:cNvSpPr>
            <a:spLocks noChangeArrowheads="1"/>
          </p:cNvSpPr>
          <p:nvPr/>
        </p:nvSpPr>
        <p:spPr bwMode="auto">
          <a:xfrm>
            <a:off x="6432029" y="1390921"/>
            <a:ext cx="786846" cy="786800"/>
          </a:xfrm>
          <a:prstGeom prst="ellipse">
            <a:avLst/>
          </a:prstGeom>
          <a:solidFill>
            <a:schemeClr val="accent1"/>
          </a:solidFill>
          <a:ln w="19050">
            <a:noFill/>
          </a:ln>
        </p:spPr>
        <p:txBody>
          <a:bodyPr vert="horz" wrap="square" lIns="0" tIns="0" rIns="0" bIns="0" numCol="1" anchor="t" anchorCtr="0" compatLnSpc="1"/>
          <a:p>
            <a:pPr algn="ctr">
              <a:lnSpc>
                <a:spcPct val="150000"/>
              </a:lnSpc>
            </a:pPr>
            <a:endParaRPr lang="en-US" altLang="zh-CN" sz="1280" b="1" dirty="0">
              <a:solidFill>
                <a:schemeClr val="bg1"/>
              </a:solidFill>
              <a:latin typeface="微软雅黑" panose="020B0503020204020204" charset="-122"/>
              <a:ea typeface="微软雅黑" panose="020B0503020204020204" charset="-122"/>
            </a:endParaRPr>
          </a:p>
        </p:txBody>
      </p:sp>
      <p:sp>
        <p:nvSpPr>
          <p:cNvPr id="36" name="Oval 13"/>
          <p:cNvSpPr>
            <a:spLocks noChangeArrowheads="1"/>
          </p:cNvSpPr>
          <p:nvPr/>
        </p:nvSpPr>
        <p:spPr bwMode="auto">
          <a:xfrm>
            <a:off x="4731891" y="2503703"/>
            <a:ext cx="786846" cy="786800"/>
          </a:xfrm>
          <a:prstGeom prst="ellipse">
            <a:avLst/>
          </a:prstGeom>
          <a:solidFill>
            <a:schemeClr val="accent1"/>
          </a:solidFill>
          <a:ln w="19050">
            <a:noFill/>
          </a:ln>
        </p:spPr>
        <p:txBody>
          <a:bodyPr vert="horz" wrap="square" lIns="0" tIns="0" rIns="0" bIns="0" numCol="1" anchor="t" anchorCtr="0" compatLnSpc="1"/>
          <a:p>
            <a:pPr algn="ctr">
              <a:lnSpc>
                <a:spcPct val="150000"/>
              </a:lnSpc>
            </a:pPr>
            <a:endParaRPr lang="en-US" altLang="zh-CN" sz="1280" b="1" dirty="0">
              <a:solidFill>
                <a:schemeClr val="bg1"/>
              </a:solidFill>
              <a:latin typeface="微软雅黑" panose="020B0503020204020204" charset="-122"/>
              <a:ea typeface="微软雅黑" panose="020B0503020204020204" charset="-122"/>
            </a:endParaRPr>
          </a:p>
        </p:txBody>
      </p:sp>
      <p:sp>
        <p:nvSpPr>
          <p:cNvPr id="41" name="Oval 13"/>
          <p:cNvSpPr>
            <a:spLocks noChangeArrowheads="1"/>
          </p:cNvSpPr>
          <p:nvPr/>
        </p:nvSpPr>
        <p:spPr bwMode="auto">
          <a:xfrm>
            <a:off x="6399850" y="3574161"/>
            <a:ext cx="786846" cy="786800"/>
          </a:xfrm>
          <a:prstGeom prst="ellipse">
            <a:avLst/>
          </a:prstGeom>
          <a:solidFill>
            <a:schemeClr val="accent1"/>
          </a:solidFill>
          <a:ln w="19050">
            <a:noFill/>
          </a:ln>
        </p:spPr>
        <p:txBody>
          <a:bodyPr vert="horz" wrap="square" lIns="0" tIns="0" rIns="0" bIns="0" numCol="1" anchor="t" anchorCtr="0" compatLnSpc="1"/>
          <a:p>
            <a:pPr algn="ctr">
              <a:lnSpc>
                <a:spcPct val="150000"/>
              </a:lnSpc>
            </a:pPr>
            <a:endParaRPr lang="en-US" altLang="zh-CN" sz="1280" b="1" dirty="0">
              <a:solidFill>
                <a:schemeClr val="bg1"/>
              </a:solidFill>
              <a:latin typeface="微软雅黑" panose="020B0503020204020204" charset="-122"/>
              <a:ea typeface="微软雅黑" panose="020B0503020204020204" charset="-122"/>
            </a:endParaRPr>
          </a:p>
        </p:txBody>
      </p:sp>
      <p:sp>
        <p:nvSpPr>
          <p:cNvPr id="43" name="Oval 13"/>
          <p:cNvSpPr>
            <a:spLocks noChangeArrowheads="1"/>
          </p:cNvSpPr>
          <p:nvPr/>
        </p:nvSpPr>
        <p:spPr bwMode="auto">
          <a:xfrm>
            <a:off x="4732219" y="4554364"/>
            <a:ext cx="786846" cy="786800"/>
          </a:xfrm>
          <a:prstGeom prst="ellipse">
            <a:avLst/>
          </a:prstGeom>
          <a:solidFill>
            <a:schemeClr val="accent1"/>
          </a:solidFill>
          <a:ln w="19050">
            <a:noFill/>
          </a:ln>
        </p:spPr>
        <p:txBody>
          <a:bodyPr vert="horz" wrap="square" lIns="0" tIns="0" rIns="0" bIns="0" numCol="1" anchor="t" anchorCtr="0" compatLnSpc="1"/>
          <a:p>
            <a:pPr algn="ctr">
              <a:lnSpc>
                <a:spcPct val="150000"/>
              </a:lnSpc>
            </a:pPr>
            <a:endParaRPr lang="en-US" altLang="zh-CN" sz="1280" b="1" dirty="0">
              <a:solidFill>
                <a:schemeClr val="bg1"/>
              </a:solidFill>
              <a:latin typeface="微软雅黑" panose="020B0503020204020204" charset="-122"/>
              <a:ea typeface="微软雅黑" panose="020B0503020204020204" charset="-122"/>
            </a:endParaRPr>
          </a:p>
        </p:txBody>
      </p:sp>
      <p:sp>
        <p:nvSpPr>
          <p:cNvPr id="4" name="箱子"/>
          <p:cNvSpPr/>
          <p:nvPr/>
        </p:nvSpPr>
        <p:spPr>
          <a:xfrm>
            <a:off x="6534150" y="3750945"/>
            <a:ext cx="518795" cy="433705"/>
          </a:xfrm>
          <a:custGeom>
            <a:avLst/>
            <a:gdLst>
              <a:gd name="connsiteX0" fmla="*/ 2733675 w 5559425"/>
              <a:gd name="connsiteY0" fmla="*/ 1498599 h 4676774"/>
              <a:gd name="connsiteX1" fmla="*/ 2708275 w 5559425"/>
              <a:gd name="connsiteY1" fmla="*/ 1501774 h 4676774"/>
              <a:gd name="connsiteX2" fmla="*/ 2689225 w 5559425"/>
              <a:gd name="connsiteY2" fmla="*/ 1511299 h 4676774"/>
              <a:gd name="connsiteX3" fmla="*/ 2673350 w 5559425"/>
              <a:gd name="connsiteY3" fmla="*/ 1520824 h 4676774"/>
              <a:gd name="connsiteX4" fmla="*/ 2663825 w 5559425"/>
              <a:gd name="connsiteY4" fmla="*/ 1536699 h 4676774"/>
              <a:gd name="connsiteX5" fmla="*/ 2657475 w 5559425"/>
              <a:gd name="connsiteY5" fmla="*/ 1555749 h 4676774"/>
              <a:gd name="connsiteX6" fmla="*/ 2654300 w 5559425"/>
              <a:gd name="connsiteY6" fmla="*/ 1577974 h 4676774"/>
              <a:gd name="connsiteX7" fmla="*/ 2654300 w 5559425"/>
              <a:gd name="connsiteY7" fmla="*/ 1603374 h 4676774"/>
              <a:gd name="connsiteX8" fmla="*/ 2654300 w 5559425"/>
              <a:gd name="connsiteY8" fmla="*/ 1758949 h 4676774"/>
              <a:gd name="connsiteX9" fmla="*/ 2593975 w 5559425"/>
              <a:gd name="connsiteY9" fmla="*/ 1771649 h 4676774"/>
              <a:gd name="connsiteX10" fmla="*/ 2540000 w 5559425"/>
              <a:gd name="connsiteY10" fmla="*/ 1787524 h 4676774"/>
              <a:gd name="connsiteX11" fmla="*/ 2492375 w 5559425"/>
              <a:gd name="connsiteY11" fmla="*/ 1806574 h 4676774"/>
              <a:gd name="connsiteX12" fmla="*/ 2444750 w 5559425"/>
              <a:gd name="connsiteY12" fmla="*/ 1828799 h 4676774"/>
              <a:gd name="connsiteX13" fmla="*/ 2400300 w 5559425"/>
              <a:gd name="connsiteY13" fmla="*/ 1854199 h 4676774"/>
              <a:gd name="connsiteX14" fmla="*/ 2362200 w 5559425"/>
              <a:gd name="connsiteY14" fmla="*/ 1879599 h 4676774"/>
              <a:gd name="connsiteX15" fmla="*/ 2327275 w 5559425"/>
              <a:gd name="connsiteY15" fmla="*/ 1911349 h 4676774"/>
              <a:gd name="connsiteX16" fmla="*/ 2292350 w 5559425"/>
              <a:gd name="connsiteY16" fmla="*/ 1943099 h 4676774"/>
              <a:gd name="connsiteX17" fmla="*/ 2266950 w 5559425"/>
              <a:gd name="connsiteY17" fmla="*/ 1978024 h 4676774"/>
              <a:gd name="connsiteX18" fmla="*/ 2241550 w 5559425"/>
              <a:gd name="connsiteY18" fmla="*/ 2016124 h 4676774"/>
              <a:gd name="connsiteX19" fmla="*/ 2219325 w 5559425"/>
              <a:gd name="connsiteY19" fmla="*/ 2054224 h 4676774"/>
              <a:gd name="connsiteX20" fmla="*/ 2203450 w 5559425"/>
              <a:gd name="connsiteY20" fmla="*/ 2092324 h 4676774"/>
              <a:gd name="connsiteX21" fmla="*/ 2190750 w 5559425"/>
              <a:gd name="connsiteY21" fmla="*/ 2130424 h 4676774"/>
              <a:gd name="connsiteX22" fmla="*/ 2181225 w 5559425"/>
              <a:gd name="connsiteY22" fmla="*/ 2168524 h 4676774"/>
              <a:gd name="connsiteX23" fmla="*/ 2174875 w 5559425"/>
              <a:gd name="connsiteY23" fmla="*/ 2209799 h 4676774"/>
              <a:gd name="connsiteX24" fmla="*/ 2171700 w 5559425"/>
              <a:gd name="connsiteY24" fmla="*/ 2251074 h 4676774"/>
              <a:gd name="connsiteX25" fmla="*/ 2174875 w 5559425"/>
              <a:gd name="connsiteY25" fmla="*/ 2314574 h 4676774"/>
              <a:gd name="connsiteX26" fmla="*/ 2184400 w 5559425"/>
              <a:gd name="connsiteY26" fmla="*/ 2371724 h 4676774"/>
              <a:gd name="connsiteX27" fmla="*/ 2197100 w 5559425"/>
              <a:gd name="connsiteY27" fmla="*/ 2425699 h 4676774"/>
              <a:gd name="connsiteX28" fmla="*/ 2216150 w 5559425"/>
              <a:gd name="connsiteY28" fmla="*/ 2476499 h 4676774"/>
              <a:gd name="connsiteX29" fmla="*/ 2238375 w 5559425"/>
              <a:gd name="connsiteY29" fmla="*/ 2520949 h 4676774"/>
              <a:gd name="connsiteX30" fmla="*/ 2266950 w 5559425"/>
              <a:gd name="connsiteY30" fmla="*/ 2562224 h 4676774"/>
              <a:gd name="connsiteX31" fmla="*/ 2298700 w 5559425"/>
              <a:gd name="connsiteY31" fmla="*/ 2603499 h 4676774"/>
              <a:gd name="connsiteX32" fmla="*/ 2333625 w 5559425"/>
              <a:gd name="connsiteY32" fmla="*/ 2638424 h 4676774"/>
              <a:gd name="connsiteX33" fmla="*/ 2371725 w 5559425"/>
              <a:gd name="connsiteY33" fmla="*/ 2670174 h 4676774"/>
              <a:gd name="connsiteX34" fmla="*/ 2413000 w 5559425"/>
              <a:gd name="connsiteY34" fmla="*/ 2701924 h 4676774"/>
              <a:gd name="connsiteX35" fmla="*/ 2457450 w 5559425"/>
              <a:gd name="connsiteY35" fmla="*/ 2730499 h 4676774"/>
              <a:gd name="connsiteX36" fmla="*/ 2501900 w 5559425"/>
              <a:gd name="connsiteY36" fmla="*/ 2755899 h 4676774"/>
              <a:gd name="connsiteX37" fmla="*/ 2600325 w 5559425"/>
              <a:gd name="connsiteY37" fmla="*/ 2803524 h 4676774"/>
              <a:gd name="connsiteX38" fmla="*/ 2701925 w 5559425"/>
              <a:gd name="connsiteY38" fmla="*/ 2844799 h 4676774"/>
              <a:gd name="connsiteX39" fmla="*/ 2790825 w 5559425"/>
              <a:gd name="connsiteY39" fmla="*/ 2882899 h 4676774"/>
              <a:gd name="connsiteX40" fmla="*/ 2863850 w 5559425"/>
              <a:gd name="connsiteY40" fmla="*/ 2920999 h 4676774"/>
              <a:gd name="connsiteX41" fmla="*/ 2924175 w 5559425"/>
              <a:gd name="connsiteY41" fmla="*/ 2955924 h 4676774"/>
              <a:gd name="connsiteX42" fmla="*/ 2946400 w 5559425"/>
              <a:gd name="connsiteY42" fmla="*/ 2974974 h 4676774"/>
              <a:gd name="connsiteX43" fmla="*/ 2968625 w 5559425"/>
              <a:gd name="connsiteY43" fmla="*/ 2994024 h 4676774"/>
              <a:gd name="connsiteX44" fmla="*/ 2984500 w 5559425"/>
              <a:gd name="connsiteY44" fmla="*/ 3009899 h 4676774"/>
              <a:gd name="connsiteX45" fmla="*/ 3000375 w 5559425"/>
              <a:gd name="connsiteY45" fmla="*/ 3032124 h 4676774"/>
              <a:gd name="connsiteX46" fmla="*/ 3013075 w 5559425"/>
              <a:gd name="connsiteY46" fmla="*/ 3051174 h 4676774"/>
              <a:gd name="connsiteX47" fmla="*/ 3022600 w 5559425"/>
              <a:gd name="connsiteY47" fmla="*/ 3073399 h 4676774"/>
              <a:gd name="connsiteX48" fmla="*/ 3028950 w 5559425"/>
              <a:gd name="connsiteY48" fmla="*/ 3095624 h 4676774"/>
              <a:gd name="connsiteX49" fmla="*/ 3035300 w 5559425"/>
              <a:gd name="connsiteY49" fmla="*/ 3121024 h 4676774"/>
              <a:gd name="connsiteX50" fmla="*/ 3038475 w 5559425"/>
              <a:gd name="connsiteY50" fmla="*/ 3146424 h 4676774"/>
              <a:gd name="connsiteX51" fmla="*/ 3041650 w 5559425"/>
              <a:gd name="connsiteY51" fmla="*/ 3171824 h 4676774"/>
              <a:gd name="connsiteX52" fmla="*/ 3038475 w 5559425"/>
              <a:gd name="connsiteY52" fmla="*/ 3203574 h 4676774"/>
              <a:gd name="connsiteX53" fmla="*/ 3032125 w 5559425"/>
              <a:gd name="connsiteY53" fmla="*/ 3232149 h 4676774"/>
              <a:gd name="connsiteX54" fmla="*/ 3025775 w 5559425"/>
              <a:gd name="connsiteY54" fmla="*/ 3257549 h 4676774"/>
              <a:gd name="connsiteX55" fmla="*/ 3013075 w 5559425"/>
              <a:gd name="connsiteY55" fmla="*/ 3279774 h 4676774"/>
              <a:gd name="connsiteX56" fmla="*/ 2997200 w 5559425"/>
              <a:gd name="connsiteY56" fmla="*/ 3301999 h 4676774"/>
              <a:gd name="connsiteX57" fmla="*/ 2978150 w 5559425"/>
              <a:gd name="connsiteY57" fmla="*/ 3317874 h 4676774"/>
              <a:gd name="connsiteX58" fmla="*/ 2955925 w 5559425"/>
              <a:gd name="connsiteY58" fmla="*/ 3333749 h 4676774"/>
              <a:gd name="connsiteX59" fmla="*/ 2927350 w 5559425"/>
              <a:gd name="connsiteY59" fmla="*/ 3349624 h 4676774"/>
              <a:gd name="connsiteX60" fmla="*/ 2898775 w 5559425"/>
              <a:gd name="connsiteY60" fmla="*/ 3359149 h 4676774"/>
              <a:gd name="connsiteX61" fmla="*/ 2870200 w 5559425"/>
              <a:gd name="connsiteY61" fmla="*/ 3371849 h 4676774"/>
              <a:gd name="connsiteX62" fmla="*/ 2803525 w 5559425"/>
              <a:gd name="connsiteY62" fmla="*/ 3384549 h 4676774"/>
              <a:gd name="connsiteX63" fmla="*/ 2733675 w 5559425"/>
              <a:gd name="connsiteY63" fmla="*/ 3394074 h 4676774"/>
              <a:gd name="connsiteX64" fmla="*/ 2657475 w 5559425"/>
              <a:gd name="connsiteY64" fmla="*/ 3397249 h 4676774"/>
              <a:gd name="connsiteX65" fmla="*/ 2581275 w 5559425"/>
              <a:gd name="connsiteY65" fmla="*/ 3397249 h 4676774"/>
              <a:gd name="connsiteX66" fmla="*/ 2517775 w 5559425"/>
              <a:gd name="connsiteY66" fmla="*/ 3390899 h 4676774"/>
              <a:gd name="connsiteX67" fmla="*/ 2457450 w 5559425"/>
              <a:gd name="connsiteY67" fmla="*/ 3384549 h 4676774"/>
              <a:gd name="connsiteX68" fmla="*/ 2406650 w 5559425"/>
              <a:gd name="connsiteY68" fmla="*/ 3375024 h 4676774"/>
              <a:gd name="connsiteX69" fmla="*/ 2324100 w 5559425"/>
              <a:gd name="connsiteY69" fmla="*/ 3349624 h 4676774"/>
              <a:gd name="connsiteX70" fmla="*/ 2257425 w 5559425"/>
              <a:gd name="connsiteY70" fmla="*/ 3324224 h 4676774"/>
              <a:gd name="connsiteX71" fmla="*/ 2232025 w 5559425"/>
              <a:gd name="connsiteY71" fmla="*/ 3314699 h 4676774"/>
              <a:gd name="connsiteX72" fmla="*/ 2212975 w 5559425"/>
              <a:gd name="connsiteY72" fmla="*/ 3308349 h 4676774"/>
              <a:gd name="connsiteX73" fmla="*/ 2203450 w 5559425"/>
              <a:gd name="connsiteY73" fmla="*/ 3311524 h 4676774"/>
              <a:gd name="connsiteX74" fmla="*/ 2193925 w 5559425"/>
              <a:gd name="connsiteY74" fmla="*/ 3317874 h 4676774"/>
              <a:gd name="connsiteX75" fmla="*/ 2184400 w 5559425"/>
              <a:gd name="connsiteY75" fmla="*/ 3330574 h 4676774"/>
              <a:gd name="connsiteX76" fmla="*/ 2174875 w 5559425"/>
              <a:gd name="connsiteY76" fmla="*/ 3346449 h 4676774"/>
              <a:gd name="connsiteX77" fmla="*/ 2159000 w 5559425"/>
              <a:gd name="connsiteY77" fmla="*/ 3390899 h 4676774"/>
              <a:gd name="connsiteX78" fmla="*/ 2146300 w 5559425"/>
              <a:gd name="connsiteY78" fmla="*/ 3441699 h 4676774"/>
              <a:gd name="connsiteX79" fmla="*/ 2133600 w 5559425"/>
              <a:gd name="connsiteY79" fmla="*/ 3495674 h 4676774"/>
              <a:gd name="connsiteX80" fmla="*/ 2130425 w 5559425"/>
              <a:gd name="connsiteY80" fmla="*/ 3546474 h 4676774"/>
              <a:gd name="connsiteX81" fmla="*/ 2130425 w 5559425"/>
              <a:gd name="connsiteY81" fmla="*/ 3568699 h 4676774"/>
              <a:gd name="connsiteX82" fmla="*/ 2130425 w 5559425"/>
              <a:gd name="connsiteY82" fmla="*/ 3587749 h 4676774"/>
              <a:gd name="connsiteX83" fmla="*/ 2133600 w 5559425"/>
              <a:gd name="connsiteY83" fmla="*/ 3600449 h 4676774"/>
              <a:gd name="connsiteX84" fmla="*/ 2139950 w 5559425"/>
              <a:gd name="connsiteY84" fmla="*/ 3606799 h 4676774"/>
              <a:gd name="connsiteX85" fmla="*/ 2168525 w 5559425"/>
              <a:gd name="connsiteY85" fmla="*/ 3622674 h 4676774"/>
              <a:gd name="connsiteX86" fmla="*/ 2203450 w 5559425"/>
              <a:gd name="connsiteY86" fmla="*/ 3641724 h 4676774"/>
              <a:gd name="connsiteX87" fmla="*/ 2247900 w 5559425"/>
              <a:gd name="connsiteY87" fmla="*/ 3657599 h 4676774"/>
              <a:gd name="connsiteX88" fmla="*/ 2301875 w 5559425"/>
              <a:gd name="connsiteY88" fmla="*/ 3673474 h 4676774"/>
              <a:gd name="connsiteX89" fmla="*/ 2362200 w 5559425"/>
              <a:gd name="connsiteY89" fmla="*/ 3689349 h 4676774"/>
              <a:gd name="connsiteX90" fmla="*/ 2432050 w 5559425"/>
              <a:gd name="connsiteY90" fmla="*/ 3702049 h 4676774"/>
              <a:gd name="connsiteX91" fmla="*/ 2511425 w 5559425"/>
              <a:gd name="connsiteY91" fmla="*/ 3711574 h 4676774"/>
              <a:gd name="connsiteX92" fmla="*/ 2597150 w 5559425"/>
              <a:gd name="connsiteY92" fmla="*/ 3717924 h 4676774"/>
              <a:gd name="connsiteX93" fmla="*/ 2597150 w 5559425"/>
              <a:gd name="connsiteY93" fmla="*/ 3829049 h 4676774"/>
              <a:gd name="connsiteX94" fmla="*/ 2597150 w 5559425"/>
              <a:gd name="connsiteY94" fmla="*/ 3860799 h 4676774"/>
              <a:gd name="connsiteX95" fmla="*/ 2603500 w 5559425"/>
              <a:gd name="connsiteY95" fmla="*/ 3886199 h 4676774"/>
              <a:gd name="connsiteX96" fmla="*/ 2609850 w 5559425"/>
              <a:gd name="connsiteY96" fmla="*/ 3905249 h 4676774"/>
              <a:gd name="connsiteX97" fmla="*/ 2619375 w 5559425"/>
              <a:gd name="connsiteY97" fmla="*/ 3921124 h 4676774"/>
              <a:gd name="connsiteX98" fmla="*/ 2632075 w 5559425"/>
              <a:gd name="connsiteY98" fmla="*/ 3930649 h 4676774"/>
              <a:gd name="connsiteX99" fmla="*/ 2647950 w 5559425"/>
              <a:gd name="connsiteY99" fmla="*/ 3936999 h 4676774"/>
              <a:gd name="connsiteX100" fmla="*/ 2670175 w 5559425"/>
              <a:gd name="connsiteY100" fmla="*/ 3940174 h 4676774"/>
              <a:gd name="connsiteX101" fmla="*/ 2695575 w 5559425"/>
              <a:gd name="connsiteY101" fmla="*/ 3940174 h 4676774"/>
              <a:gd name="connsiteX102" fmla="*/ 2879725 w 5559425"/>
              <a:gd name="connsiteY102" fmla="*/ 3940174 h 4676774"/>
              <a:gd name="connsiteX103" fmla="*/ 2905125 w 5559425"/>
              <a:gd name="connsiteY103" fmla="*/ 3940174 h 4676774"/>
              <a:gd name="connsiteX104" fmla="*/ 2924175 w 5559425"/>
              <a:gd name="connsiteY104" fmla="*/ 3936999 h 4676774"/>
              <a:gd name="connsiteX105" fmla="*/ 2940050 w 5559425"/>
              <a:gd name="connsiteY105" fmla="*/ 3930649 h 4676774"/>
              <a:gd name="connsiteX106" fmla="*/ 2946400 w 5559425"/>
              <a:gd name="connsiteY106" fmla="*/ 3924299 h 4676774"/>
              <a:gd name="connsiteX107" fmla="*/ 2952750 w 5559425"/>
              <a:gd name="connsiteY107" fmla="*/ 3911599 h 4676774"/>
              <a:gd name="connsiteX108" fmla="*/ 2959100 w 5559425"/>
              <a:gd name="connsiteY108" fmla="*/ 3892549 h 4676774"/>
              <a:gd name="connsiteX109" fmla="*/ 2959100 w 5559425"/>
              <a:gd name="connsiteY109" fmla="*/ 3870324 h 4676774"/>
              <a:gd name="connsiteX110" fmla="*/ 2962275 w 5559425"/>
              <a:gd name="connsiteY110" fmla="*/ 3841749 h 4676774"/>
              <a:gd name="connsiteX111" fmla="*/ 2962275 w 5559425"/>
              <a:gd name="connsiteY111" fmla="*/ 3689349 h 4676774"/>
              <a:gd name="connsiteX112" fmla="*/ 3009900 w 5559425"/>
              <a:gd name="connsiteY112" fmla="*/ 3679824 h 4676774"/>
              <a:gd name="connsiteX113" fmla="*/ 3057525 w 5559425"/>
              <a:gd name="connsiteY113" fmla="*/ 3663949 h 4676774"/>
              <a:gd name="connsiteX114" fmla="*/ 3101975 w 5559425"/>
              <a:gd name="connsiteY114" fmla="*/ 3648074 h 4676774"/>
              <a:gd name="connsiteX115" fmla="*/ 3146425 w 5559425"/>
              <a:gd name="connsiteY115" fmla="*/ 3629024 h 4676774"/>
              <a:gd name="connsiteX116" fmla="*/ 3187700 w 5559425"/>
              <a:gd name="connsiteY116" fmla="*/ 3609974 h 4676774"/>
              <a:gd name="connsiteX117" fmla="*/ 3225800 w 5559425"/>
              <a:gd name="connsiteY117" fmla="*/ 3584574 h 4676774"/>
              <a:gd name="connsiteX118" fmla="*/ 3260725 w 5559425"/>
              <a:gd name="connsiteY118" fmla="*/ 3555999 h 4676774"/>
              <a:gd name="connsiteX119" fmla="*/ 3295650 w 5559425"/>
              <a:gd name="connsiteY119" fmla="*/ 3527424 h 4676774"/>
              <a:gd name="connsiteX120" fmla="*/ 3324225 w 5559425"/>
              <a:gd name="connsiteY120" fmla="*/ 3492499 h 4676774"/>
              <a:gd name="connsiteX121" fmla="*/ 3349625 w 5559425"/>
              <a:gd name="connsiteY121" fmla="*/ 3454399 h 4676774"/>
              <a:gd name="connsiteX122" fmla="*/ 3371850 w 5559425"/>
              <a:gd name="connsiteY122" fmla="*/ 3413124 h 4676774"/>
              <a:gd name="connsiteX123" fmla="*/ 3390900 w 5559425"/>
              <a:gd name="connsiteY123" fmla="*/ 3371849 h 4676774"/>
              <a:gd name="connsiteX124" fmla="*/ 3406775 w 5559425"/>
              <a:gd name="connsiteY124" fmla="*/ 3324224 h 4676774"/>
              <a:gd name="connsiteX125" fmla="*/ 3419475 w 5559425"/>
              <a:gd name="connsiteY125" fmla="*/ 3270249 h 4676774"/>
              <a:gd name="connsiteX126" fmla="*/ 3425825 w 5559425"/>
              <a:gd name="connsiteY126" fmla="*/ 3216274 h 4676774"/>
              <a:gd name="connsiteX127" fmla="*/ 3429000 w 5559425"/>
              <a:gd name="connsiteY127" fmla="*/ 3155949 h 4676774"/>
              <a:gd name="connsiteX128" fmla="*/ 3425825 w 5559425"/>
              <a:gd name="connsiteY128" fmla="*/ 3101974 h 4676774"/>
              <a:gd name="connsiteX129" fmla="*/ 3419475 w 5559425"/>
              <a:gd name="connsiteY129" fmla="*/ 3051174 h 4676774"/>
              <a:gd name="connsiteX130" fmla="*/ 3406775 w 5559425"/>
              <a:gd name="connsiteY130" fmla="*/ 3003549 h 4676774"/>
              <a:gd name="connsiteX131" fmla="*/ 3394075 w 5559425"/>
              <a:gd name="connsiteY131" fmla="*/ 2955924 h 4676774"/>
              <a:gd name="connsiteX132" fmla="*/ 3371850 w 5559425"/>
              <a:gd name="connsiteY132" fmla="*/ 2911474 h 4676774"/>
              <a:gd name="connsiteX133" fmla="*/ 3349625 w 5559425"/>
              <a:gd name="connsiteY133" fmla="*/ 2870199 h 4676774"/>
              <a:gd name="connsiteX134" fmla="*/ 3317875 w 5559425"/>
              <a:gd name="connsiteY134" fmla="*/ 2828924 h 4676774"/>
              <a:gd name="connsiteX135" fmla="*/ 3286125 w 5559425"/>
              <a:gd name="connsiteY135" fmla="*/ 2790824 h 4676774"/>
              <a:gd name="connsiteX136" fmla="*/ 3248025 w 5559425"/>
              <a:gd name="connsiteY136" fmla="*/ 2755899 h 4676774"/>
              <a:gd name="connsiteX137" fmla="*/ 3206750 w 5559425"/>
              <a:gd name="connsiteY137" fmla="*/ 2720974 h 4676774"/>
              <a:gd name="connsiteX138" fmla="*/ 3162300 w 5559425"/>
              <a:gd name="connsiteY138" fmla="*/ 2689224 h 4676774"/>
              <a:gd name="connsiteX139" fmla="*/ 3114675 w 5559425"/>
              <a:gd name="connsiteY139" fmla="*/ 2657474 h 4676774"/>
              <a:gd name="connsiteX140" fmla="*/ 3063875 w 5559425"/>
              <a:gd name="connsiteY140" fmla="*/ 2625724 h 4676774"/>
              <a:gd name="connsiteX141" fmla="*/ 3006725 w 5559425"/>
              <a:gd name="connsiteY141" fmla="*/ 2597149 h 4676774"/>
              <a:gd name="connsiteX142" fmla="*/ 2946400 w 5559425"/>
              <a:gd name="connsiteY142" fmla="*/ 2568574 h 4676774"/>
              <a:gd name="connsiteX143" fmla="*/ 2886075 w 5559425"/>
              <a:gd name="connsiteY143" fmla="*/ 2539999 h 4676774"/>
              <a:gd name="connsiteX144" fmla="*/ 2806700 w 5559425"/>
              <a:gd name="connsiteY144" fmla="*/ 2508249 h 4676774"/>
              <a:gd name="connsiteX145" fmla="*/ 2740025 w 5559425"/>
              <a:gd name="connsiteY145" fmla="*/ 2476499 h 4676774"/>
              <a:gd name="connsiteX146" fmla="*/ 2682875 w 5559425"/>
              <a:gd name="connsiteY146" fmla="*/ 2441574 h 4676774"/>
              <a:gd name="connsiteX147" fmla="*/ 2635250 w 5559425"/>
              <a:gd name="connsiteY147" fmla="*/ 2409824 h 4676774"/>
              <a:gd name="connsiteX148" fmla="*/ 2616200 w 5559425"/>
              <a:gd name="connsiteY148" fmla="*/ 2393949 h 4676774"/>
              <a:gd name="connsiteX149" fmla="*/ 2600325 w 5559425"/>
              <a:gd name="connsiteY149" fmla="*/ 2378074 h 4676774"/>
              <a:gd name="connsiteX150" fmla="*/ 2587625 w 5559425"/>
              <a:gd name="connsiteY150" fmla="*/ 2359024 h 4676774"/>
              <a:gd name="connsiteX151" fmla="*/ 2574925 w 5559425"/>
              <a:gd name="connsiteY151" fmla="*/ 2339974 h 4676774"/>
              <a:gd name="connsiteX152" fmla="*/ 2565400 w 5559425"/>
              <a:gd name="connsiteY152" fmla="*/ 2320924 h 4676774"/>
              <a:gd name="connsiteX153" fmla="*/ 2559050 w 5559425"/>
              <a:gd name="connsiteY153" fmla="*/ 2298699 h 4676774"/>
              <a:gd name="connsiteX154" fmla="*/ 2555875 w 5559425"/>
              <a:gd name="connsiteY154" fmla="*/ 2276474 h 4676774"/>
              <a:gd name="connsiteX155" fmla="*/ 2552700 w 5559425"/>
              <a:gd name="connsiteY155" fmla="*/ 2251074 h 4676774"/>
              <a:gd name="connsiteX156" fmla="*/ 2555875 w 5559425"/>
              <a:gd name="connsiteY156" fmla="*/ 2228849 h 4676774"/>
              <a:gd name="connsiteX157" fmla="*/ 2559050 w 5559425"/>
              <a:gd name="connsiteY157" fmla="*/ 2206624 h 4676774"/>
              <a:gd name="connsiteX158" fmla="*/ 2562225 w 5559425"/>
              <a:gd name="connsiteY158" fmla="*/ 2184399 h 4676774"/>
              <a:gd name="connsiteX159" fmla="*/ 2571750 w 5559425"/>
              <a:gd name="connsiteY159" fmla="*/ 2162174 h 4676774"/>
              <a:gd name="connsiteX160" fmla="*/ 2581275 w 5559425"/>
              <a:gd name="connsiteY160" fmla="*/ 2143124 h 4676774"/>
              <a:gd name="connsiteX161" fmla="*/ 2593975 w 5559425"/>
              <a:gd name="connsiteY161" fmla="*/ 2124074 h 4676774"/>
              <a:gd name="connsiteX162" fmla="*/ 2609850 w 5559425"/>
              <a:gd name="connsiteY162" fmla="*/ 2108199 h 4676774"/>
              <a:gd name="connsiteX163" fmla="*/ 2625725 w 5559425"/>
              <a:gd name="connsiteY163" fmla="*/ 2092324 h 4676774"/>
              <a:gd name="connsiteX164" fmla="*/ 2644775 w 5559425"/>
              <a:gd name="connsiteY164" fmla="*/ 2079624 h 4676774"/>
              <a:gd name="connsiteX165" fmla="*/ 2667000 w 5559425"/>
              <a:gd name="connsiteY165" fmla="*/ 2066924 h 4676774"/>
              <a:gd name="connsiteX166" fmla="*/ 2695575 w 5559425"/>
              <a:gd name="connsiteY166" fmla="*/ 2057399 h 4676774"/>
              <a:gd name="connsiteX167" fmla="*/ 2724150 w 5559425"/>
              <a:gd name="connsiteY167" fmla="*/ 2047874 h 4676774"/>
              <a:gd name="connsiteX168" fmla="*/ 2759075 w 5559425"/>
              <a:gd name="connsiteY168" fmla="*/ 2041524 h 4676774"/>
              <a:gd name="connsiteX169" fmla="*/ 2797175 w 5559425"/>
              <a:gd name="connsiteY169" fmla="*/ 2038349 h 4676774"/>
              <a:gd name="connsiteX170" fmla="*/ 2838450 w 5559425"/>
              <a:gd name="connsiteY170" fmla="*/ 2035174 h 4676774"/>
              <a:gd name="connsiteX171" fmla="*/ 2886075 w 5559425"/>
              <a:gd name="connsiteY171" fmla="*/ 2035174 h 4676774"/>
              <a:gd name="connsiteX172" fmla="*/ 2933700 w 5559425"/>
              <a:gd name="connsiteY172" fmla="*/ 2035174 h 4676774"/>
              <a:gd name="connsiteX173" fmla="*/ 2981325 w 5559425"/>
              <a:gd name="connsiteY173" fmla="*/ 2038349 h 4676774"/>
              <a:gd name="connsiteX174" fmla="*/ 3032125 w 5559425"/>
              <a:gd name="connsiteY174" fmla="*/ 2044699 h 4676774"/>
              <a:gd name="connsiteX175" fmla="*/ 3079750 w 5559425"/>
              <a:gd name="connsiteY175" fmla="*/ 2054224 h 4676774"/>
              <a:gd name="connsiteX176" fmla="*/ 3165475 w 5559425"/>
              <a:gd name="connsiteY176" fmla="*/ 2073274 h 4676774"/>
              <a:gd name="connsiteX177" fmla="*/ 3225800 w 5559425"/>
              <a:gd name="connsiteY177" fmla="*/ 2089149 h 4676774"/>
              <a:gd name="connsiteX178" fmla="*/ 3238500 w 5559425"/>
              <a:gd name="connsiteY178" fmla="*/ 2089149 h 4676774"/>
              <a:gd name="connsiteX179" fmla="*/ 3251200 w 5559425"/>
              <a:gd name="connsiteY179" fmla="*/ 2082799 h 4676774"/>
              <a:gd name="connsiteX180" fmla="*/ 3260725 w 5559425"/>
              <a:gd name="connsiteY180" fmla="*/ 2073274 h 4676774"/>
              <a:gd name="connsiteX181" fmla="*/ 3273425 w 5559425"/>
              <a:gd name="connsiteY181" fmla="*/ 2054224 h 4676774"/>
              <a:gd name="connsiteX182" fmla="*/ 3295650 w 5559425"/>
              <a:gd name="connsiteY182" fmla="*/ 2006599 h 4676774"/>
              <a:gd name="connsiteX183" fmla="*/ 3311525 w 5559425"/>
              <a:gd name="connsiteY183" fmla="*/ 1958974 h 4676774"/>
              <a:gd name="connsiteX184" fmla="*/ 3321050 w 5559425"/>
              <a:gd name="connsiteY184" fmla="*/ 1904999 h 4676774"/>
              <a:gd name="connsiteX185" fmla="*/ 3324225 w 5559425"/>
              <a:gd name="connsiteY185" fmla="*/ 1857374 h 4676774"/>
              <a:gd name="connsiteX186" fmla="*/ 3324225 w 5559425"/>
              <a:gd name="connsiteY186" fmla="*/ 1835149 h 4676774"/>
              <a:gd name="connsiteX187" fmla="*/ 3317875 w 5559425"/>
              <a:gd name="connsiteY187" fmla="*/ 1819274 h 4676774"/>
              <a:gd name="connsiteX188" fmla="*/ 3311525 w 5559425"/>
              <a:gd name="connsiteY188" fmla="*/ 1806574 h 4676774"/>
              <a:gd name="connsiteX189" fmla="*/ 3298825 w 5559425"/>
              <a:gd name="connsiteY189" fmla="*/ 1797049 h 4676774"/>
              <a:gd name="connsiteX190" fmla="*/ 3254375 w 5559425"/>
              <a:gd name="connsiteY190" fmla="*/ 1784349 h 4676774"/>
              <a:gd name="connsiteX191" fmla="*/ 3197225 w 5559425"/>
              <a:gd name="connsiteY191" fmla="*/ 1768474 h 4676774"/>
              <a:gd name="connsiteX192" fmla="*/ 3159125 w 5559425"/>
              <a:gd name="connsiteY192" fmla="*/ 1762124 h 4676774"/>
              <a:gd name="connsiteX193" fmla="*/ 3117850 w 5559425"/>
              <a:gd name="connsiteY193" fmla="*/ 1755774 h 4676774"/>
              <a:gd name="connsiteX194" fmla="*/ 3019425 w 5559425"/>
              <a:gd name="connsiteY194" fmla="*/ 1746249 h 4676774"/>
              <a:gd name="connsiteX195" fmla="*/ 3019425 w 5559425"/>
              <a:gd name="connsiteY195" fmla="*/ 1609724 h 4676774"/>
              <a:gd name="connsiteX196" fmla="*/ 3019425 w 5559425"/>
              <a:gd name="connsiteY196" fmla="*/ 1555749 h 4676774"/>
              <a:gd name="connsiteX197" fmla="*/ 3016250 w 5559425"/>
              <a:gd name="connsiteY197" fmla="*/ 1533524 h 4676774"/>
              <a:gd name="connsiteX198" fmla="*/ 3009900 w 5559425"/>
              <a:gd name="connsiteY198" fmla="*/ 1520824 h 4676774"/>
              <a:gd name="connsiteX199" fmla="*/ 3003550 w 5559425"/>
              <a:gd name="connsiteY199" fmla="*/ 1511299 h 4676774"/>
              <a:gd name="connsiteX200" fmla="*/ 2990850 w 5559425"/>
              <a:gd name="connsiteY200" fmla="*/ 1501774 h 4676774"/>
              <a:gd name="connsiteX201" fmla="*/ 2968625 w 5559425"/>
              <a:gd name="connsiteY201" fmla="*/ 1498599 h 4676774"/>
              <a:gd name="connsiteX202" fmla="*/ 2943225 w 5559425"/>
              <a:gd name="connsiteY202" fmla="*/ 1498599 h 4676774"/>
              <a:gd name="connsiteX203" fmla="*/ 2762250 w 5559425"/>
              <a:gd name="connsiteY203" fmla="*/ 1498599 h 4676774"/>
              <a:gd name="connsiteX204" fmla="*/ 2077933 w 5559425"/>
              <a:gd name="connsiteY204" fmla="*/ 438148 h 4676774"/>
              <a:gd name="connsiteX205" fmla="*/ 2048669 w 5559425"/>
              <a:gd name="connsiteY205" fmla="*/ 467412 h 4676774"/>
              <a:gd name="connsiteX206" fmla="*/ 2048669 w 5559425"/>
              <a:gd name="connsiteY206" fmla="*/ 769928 h 4676774"/>
              <a:gd name="connsiteX207" fmla="*/ 2075397 w 5559425"/>
              <a:gd name="connsiteY207" fmla="*/ 778225 h 4676774"/>
              <a:gd name="connsiteX208" fmla="*/ 2174524 w 5559425"/>
              <a:gd name="connsiteY208" fmla="*/ 877352 h 4676774"/>
              <a:gd name="connsiteX209" fmla="*/ 2184888 w 5559425"/>
              <a:gd name="connsiteY209" fmla="*/ 928686 h 4676774"/>
              <a:gd name="connsiteX210" fmla="*/ 3371361 w 5559425"/>
              <a:gd name="connsiteY210" fmla="*/ 928686 h 4676774"/>
              <a:gd name="connsiteX211" fmla="*/ 3381725 w 5559425"/>
              <a:gd name="connsiteY211" fmla="*/ 877352 h 4676774"/>
              <a:gd name="connsiteX212" fmla="*/ 3480853 w 5559425"/>
              <a:gd name="connsiteY212" fmla="*/ 778224 h 4676774"/>
              <a:gd name="connsiteX213" fmla="*/ 3507582 w 5559425"/>
              <a:gd name="connsiteY213" fmla="*/ 769927 h 4676774"/>
              <a:gd name="connsiteX214" fmla="*/ 3507582 w 5559425"/>
              <a:gd name="connsiteY214" fmla="*/ 467412 h 4676774"/>
              <a:gd name="connsiteX215" fmla="*/ 3478318 w 5559425"/>
              <a:gd name="connsiteY215" fmla="*/ 438148 h 4676774"/>
              <a:gd name="connsiteX216" fmla="*/ 2060754 w 5559425"/>
              <a:gd name="connsiteY216" fmla="*/ 0 h 4676774"/>
              <a:gd name="connsiteX217" fmla="*/ 3495494 w 5559425"/>
              <a:gd name="connsiteY217" fmla="*/ 0 h 4676774"/>
              <a:gd name="connsiteX218" fmla="*/ 3949699 w 5559425"/>
              <a:gd name="connsiteY218" fmla="*/ 454204 h 4676774"/>
              <a:gd name="connsiteX219" fmla="*/ 3949699 w 5559425"/>
              <a:gd name="connsiteY219" fmla="*/ 772638 h 4676774"/>
              <a:gd name="connsiteX220" fmla="*/ 3967697 w 5559425"/>
              <a:gd name="connsiteY220" fmla="*/ 778224 h 4676774"/>
              <a:gd name="connsiteX221" fmla="*/ 4066824 w 5559425"/>
              <a:gd name="connsiteY221" fmla="*/ 877352 h 4676774"/>
              <a:gd name="connsiteX222" fmla="*/ 4077188 w 5559425"/>
              <a:gd name="connsiteY222" fmla="*/ 928686 h 4676774"/>
              <a:gd name="connsiteX223" fmla="*/ 5316011 w 5559425"/>
              <a:gd name="connsiteY223" fmla="*/ 928686 h 4676774"/>
              <a:gd name="connsiteX224" fmla="*/ 5559425 w 5559425"/>
              <a:gd name="connsiteY224" fmla="*/ 1172100 h 4676774"/>
              <a:gd name="connsiteX225" fmla="*/ 5559425 w 5559425"/>
              <a:gd name="connsiteY225" fmla="*/ 4355572 h 4676774"/>
              <a:gd name="connsiteX226" fmla="*/ 5316011 w 5559425"/>
              <a:gd name="connsiteY226" fmla="*/ 4598986 h 4676774"/>
              <a:gd name="connsiteX227" fmla="*/ 4950129 w 5559425"/>
              <a:gd name="connsiteY227" fmla="*/ 4598986 h 4676774"/>
              <a:gd name="connsiteX228" fmla="*/ 4924434 w 5559425"/>
              <a:gd name="connsiteY228" fmla="*/ 4637096 h 4676774"/>
              <a:gd name="connsiteX229" fmla="*/ 4828643 w 5559425"/>
              <a:gd name="connsiteY229" fmla="*/ 4676774 h 4676774"/>
              <a:gd name="connsiteX230" fmla="*/ 4572531 w 5559425"/>
              <a:gd name="connsiteY230" fmla="*/ 4676774 h 4676774"/>
              <a:gd name="connsiteX231" fmla="*/ 4476740 w 5559425"/>
              <a:gd name="connsiteY231" fmla="*/ 4637096 h 4676774"/>
              <a:gd name="connsiteX232" fmla="*/ 4451046 w 5559425"/>
              <a:gd name="connsiteY232" fmla="*/ 4598986 h 4676774"/>
              <a:gd name="connsiteX233" fmla="*/ 1063928 w 5559425"/>
              <a:gd name="connsiteY233" fmla="*/ 4598986 h 4676774"/>
              <a:gd name="connsiteX234" fmla="*/ 1038234 w 5559425"/>
              <a:gd name="connsiteY234" fmla="*/ 4637096 h 4676774"/>
              <a:gd name="connsiteX235" fmla="*/ 942443 w 5559425"/>
              <a:gd name="connsiteY235" fmla="*/ 4676774 h 4676774"/>
              <a:gd name="connsiteX236" fmla="*/ 686331 w 5559425"/>
              <a:gd name="connsiteY236" fmla="*/ 4676774 h 4676774"/>
              <a:gd name="connsiteX237" fmla="*/ 590540 w 5559425"/>
              <a:gd name="connsiteY237" fmla="*/ 4637096 h 4676774"/>
              <a:gd name="connsiteX238" fmla="*/ 564846 w 5559425"/>
              <a:gd name="connsiteY238" fmla="*/ 4598986 h 4676774"/>
              <a:gd name="connsiteX239" fmla="*/ 243414 w 5559425"/>
              <a:gd name="connsiteY239" fmla="*/ 4598986 h 4676774"/>
              <a:gd name="connsiteX240" fmla="*/ 0 w 5559425"/>
              <a:gd name="connsiteY240" fmla="*/ 4355572 h 4676774"/>
              <a:gd name="connsiteX241" fmla="*/ 0 w 5559425"/>
              <a:gd name="connsiteY241" fmla="*/ 1172100 h 4676774"/>
              <a:gd name="connsiteX242" fmla="*/ 243414 w 5559425"/>
              <a:gd name="connsiteY242" fmla="*/ 928686 h 4676774"/>
              <a:gd name="connsiteX243" fmla="*/ 1479061 w 5559425"/>
              <a:gd name="connsiteY243" fmla="*/ 928686 h 4676774"/>
              <a:gd name="connsiteX244" fmla="*/ 1489425 w 5559425"/>
              <a:gd name="connsiteY244" fmla="*/ 877352 h 4676774"/>
              <a:gd name="connsiteX245" fmla="*/ 1588552 w 5559425"/>
              <a:gd name="connsiteY245" fmla="*/ 778225 h 4676774"/>
              <a:gd name="connsiteX246" fmla="*/ 1606549 w 5559425"/>
              <a:gd name="connsiteY246" fmla="*/ 772638 h 4676774"/>
              <a:gd name="connsiteX247" fmla="*/ 1606549 w 5559425"/>
              <a:gd name="connsiteY247" fmla="*/ 454204 h 4676774"/>
              <a:gd name="connsiteX248" fmla="*/ 2060754 w 5559425"/>
              <a:gd name="connsiteY248" fmla="*/ 0 h 467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5559425" h="4676774">
                <a:moveTo>
                  <a:pt x="2733675" y="1498599"/>
                </a:moveTo>
                <a:lnTo>
                  <a:pt x="2708275" y="1501774"/>
                </a:lnTo>
                <a:lnTo>
                  <a:pt x="2689225" y="1511299"/>
                </a:lnTo>
                <a:lnTo>
                  <a:pt x="2673350" y="1520824"/>
                </a:lnTo>
                <a:lnTo>
                  <a:pt x="2663825" y="1536699"/>
                </a:lnTo>
                <a:lnTo>
                  <a:pt x="2657475" y="1555749"/>
                </a:lnTo>
                <a:lnTo>
                  <a:pt x="2654300" y="1577974"/>
                </a:lnTo>
                <a:lnTo>
                  <a:pt x="2654300" y="1603374"/>
                </a:lnTo>
                <a:lnTo>
                  <a:pt x="2654300" y="1758949"/>
                </a:lnTo>
                <a:lnTo>
                  <a:pt x="2593975" y="1771649"/>
                </a:lnTo>
                <a:lnTo>
                  <a:pt x="2540000" y="1787524"/>
                </a:lnTo>
                <a:lnTo>
                  <a:pt x="2492375" y="1806574"/>
                </a:lnTo>
                <a:lnTo>
                  <a:pt x="2444750" y="1828799"/>
                </a:lnTo>
                <a:lnTo>
                  <a:pt x="2400300" y="1854199"/>
                </a:lnTo>
                <a:lnTo>
                  <a:pt x="2362200" y="1879599"/>
                </a:lnTo>
                <a:lnTo>
                  <a:pt x="2327275" y="1911349"/>
                </a:lnTo>
                <a:lnTo>
                  <a:pt x="2292350" y="1943099"/>
                </a:lnTo>
                <a:lnTo>
                  <a:pt x="2266950" y="1978024"/>
                </a:lnTo>
                <a:lnTo>
                  <a:pt x="2241550" y="2016124"/>
                </a:lnTo>
                <a:lnTo>
                  <a:pt x="2219325" y="2054224"/>
                </a:lnTo>
                <a:lnTo>
                  <a:pt x="2203450" y="2092324"/>
                </a:lnTo>
                <a:lnTo>
                  <a:pt x="2190750" y="2130424"/>
                </a:lnTo>
                <a:lnTo>
                  <a:pt x="2181225" y="2168524"/>
                </a:lnTo>
                <a:lnTo>
                  <a:pt x="2174875" y="2209799"/>
                </a:lnTo>
                <a:lnTo>
                  <a:pt x="2171700" y="2251074"/>
                </a:lnTo>
                <a:lnTo>
                  <a:pt x="2174875" y="2314574"/>
                </a:lnTo>
                <a:lnTo>
                  <a:pt x="2184400" y="2371724"/>
                </a:lnTo>
                <a:lnTo>
                  <a:pt x="2197100" y="2425699"/>
                </a:lnTo>
                <a:lnTo>
                  <a:pt x="2216150" y="2476499"/>
                </a:lnTo>
                <a:lnTo>
                  <a:pt x="2238375" y="2520949"/>
                </a:lnTo>
                <a:lnTo>
                  <a:pt x="2266950" y="2562224"/>
                </a:lnTo>
                <a:lnTo>
                  <a:pt x="2298700" y="2603499"/>
                </a:lnTo>
                <a:lnTo>
                  <a:pt x="2333625" y="2638424"/>
                </a:lnTo>
                <a:lnTo>
                  <a:pt x="2371725" y="2670174"/>
                </a:lnTo>
                <a:lnTo>
                  <a:pt x="2413000" y="2701924"/>
                </a:lnTo>
                <a:lnTo>
                  <a:pt x="2457450" y="2730499"/>
                </a:lnTo>
                <a:lnTo>
                  <a:pt x="2501900" y="2755899"/>
                </a:lnTo>
                <a:lnTo>
                  <a:pt x="2600325" y="2803524"/>
                </a:lnTo>
                <a:lnTo>
                  <a:pt x="2701925" y="2844799"/>
                </a:lnTo>
                <a:lnTo>
                  <a:pt x="2790825" y="2882899"/>
                </a:lnTo>
                <a:lnTo>
                  <a:pt x="2863850" y="2920999"/>
                </a:lnTo>
                <a:lnTo>
                  <a:pt x="2924175" y="2955924"/>
                </a:lnTo>
                <a:lnTo>
                  <a:pt x="2946400" y="2974974"/>
                </a:lnTo>
                <a:lnTo>
                  <a:pt x="2968625" y="2994024"/>
                </a:lnTo>
                <a:lnTo>
                  <a:pt x="2984500" y="3009899"/>
                </a:lnTo>
                <a:lnTo>
                  <a:pt x="3000375" y="3032124"/>
                </a:lnTo>
                <a:lnTo>
                  <a:pt x="3013075" y="3051174"/>
                </a:lnTo>
                <a:lnTo>
                  <a:pt x="3022600" y="3073399"/>
                </a:lnTo>
                <a:lnTo>
                  <a:pt x="3028950" y="3095624"/>
                </a:lnTo>
                <a:lnTo>
                  <a:pt x="3035300" y="3121024"/>
                </a:lnTo>
                <a:lnTo>
                  <a:pt x="3038475" y="3146424"/>
                </a:lnTo>
                <a:lnTo>
                  <a:pt x="3041650" y="3171824"/>
                </a:lnTo>
                <a:lnTo>
                  <a:pt x="3038475" y="3203574"/>
                </a:lnTo>
                <a:lnTo>
                  <a:pt x="3032125" y="3232149"/>
                </a:lnTo>
                <a:lnTo>
                  <a:pt x="3025775" y="3257549"/>
                </a:lnTo>
                <a:lnTo>
                  <a:pt x="3013075" y="3279774"/>
                </a:lnTo>
                <a:lnTo>
                  <a:pt x="2997200" y="3301999"/>
                </a:lnTo>
                <a:lnTo>
                  <a:pt x="2978150" y="3317874"/>
                </a:lnTo>
                <a:lnTo>
                  <a:pt x="2955925" y="3333749"/>
                </a:lnTo>
                <a:lnTo>
                  <a:pt x="2927350" y="3349624"/>
                </a:lnTo>
                <a:lnTo>
                  <a:pt x="2898775" y="3359149"/>
                </a:lnTo>
                <a:lnTo>
                  <a:pt x="2870200" y="3371849"/>
                </a:lnTo>
                <a:lnTo>
                  <a:pt x="2803525" y="3384549"/>
                </a:lnTo>
                <a:lnTo>
                  <a:pt x="2733675" y="3394074"/>
                </a:lnTo>
                <a:lnTo>
                  <a:pt x="2657475" y="3397249"/>
                </a:lnTo>
                <a:lnTo>
                  <a:pt x="2581275" y="3397249"/>
                </a:lnTo>
                <a:lnTo>
                  <a:pt x="2517775" y="3390899"/>
                </a:lnTo>
                <a:lnTo>
                  <a:pt x="2457450" y="3384549"/>
                </a:lnTo>
                <a:lnTo>
                  <a:pt x="2406650" y="3375024"/>
                </a:lnTo>
                <a:lnTo>
                  <a:pt x="2324100" y="3349624"/>
                </a:lnTo>
                <a:lnTo>
                  <a:pt x="2257425" y="3324224"/>
                </a:lnTo>
                <a:lnTo>
                  <a:pt x="2232025" y="3314699"/>
                </a:lnTo>
                <a:lnTo>
                  <a:pt x="2212975" y="3308349"/>
                </a:lnTo>
                <a:lnTo>
                  <a:pt x="2203450" y="3311524"/>
                </a:lnTo>
                <a:lnTo>
                  <a:pt x="2193925" y="3317874"/>
                </a:lnTo>
                <a:lnTo>
                  <a:pt x="2184400" y="3330574"/>
                </a:lnTo>
                <a:lnTo>
                  <a:pt x="2174875" y="3346449"/>
                </a:lnTo>
                <a:lnTo>
                  <a:pt x="2159000" y="3390899"/>
                </a:lnTo>
                <a:lnTo>
                  <a:pt x="2146300" y="3441699"/>
                </a:lnTo>
                <a:lnTo>
                  <a:pt x="2133600" y="3495674"/>
                </a:lnTo>
                <a:lnTo>
                  <a:pt x="2130425" y="3546474"/>
                </a:lnTo>
                <a:lnTo>
                  <a:pt x="2130425" y="3568699"/>
                </a:lnTo>
                <a:lnTo>
                  <a:pt x="2130425" y="3587749"/>
                </a:lnTo>
                <a:lnTo>
                  <a:pt x="2133600" y="3600449"/>
                </a:lnTo>
                <a:lnTo>
                  <a:pt x="2139950" y="3606799"/>
                </a:lnTo>
                <a:lnTo>
                  <a:pt x="2168525" y="3622674"/>
                </a:lnTo>
                <a:lnTo>
                  <a:pt x="2203450" y="3641724"/>
                </a:lnTo>
                <a:lnTo>
                  <a:pt x="2247900" y="3657599"/>
                </a:lnTo>
                <a:lnTo>
                  <a:pt x="2301875" y="3673474"/>
                </a:lnTo>
                <a:lnTo>
                  <a:pt x="2362200" y="3689349"/>
                </a:lnTo>
                <a:lnTo>
                  <a:pt x="2432050" y="3702049"/>
                </a:lnTo>
                <a:lnTo>
                  <a:pt x="2511425" y="3711574"/>
                </a:lnTo>
                <a:lnTo>
                  <a:pt x="2597150" y="3717924"/>
                </a:lnTo>
                <a:lnTo>
                  <a:pt x="2597150" y="3829049"/>
                </a:lnTo>
                <a:lnTo>
                  <a:pt x="2597150" y="3860799"/>
                </a:lnTo>
                <a:lnTo>
                  <a:pt x="2603500" y="3886199"/>
                </a:lnTo>
                <a:lnTo>
                  <a:pt x="2609850" y="3905249"/>
                </a:lnTo>
                <a:lnTo>
                  <a:pt x="2619375" y="3921124"/>
                </a:lnTo>
                <a:lnTo>
                  <a:pt x="2632075" y="3930649"/>
                </a:lnTo>
                <a:lnTo>
                  <a:pt x="2647950" y="3936999"/>
                </a:lnTo>
                <a:lnTo>
                  <a:pt x="2670175" y="3940174"/>
                </a:lnTo>
                <a:lnTo>
                  <a:pt x="2695575" y="3940174"/>
                </a:lnTo>
                <a:lnTo>
                  <a:pt x="2879725" y="3940174"/>
                </a:lnTo>
                <a:lnTo>
                  <a:pt x="2905125" y="3940174"/>
                </a:lnTo>
                <a:lnTo>
                  <a:pt x="2924175" y="3936999"/>
                </a:lnTo>
                <a:lnTo>
                  <a:pt x="2940050" y="3930649"/>
                </a:lnTo>
                <a:lnTo>
                  <a:pt x="2946400" y="3924299"/>
                </a:lnTo>
                <a:lnTo>
                  <a:pt x="2952750" y="3911599"/>
                </a:lnTo>
                <a:lnTo>
                  <a:pt x="2959100" y="3892549"/>
                </a:lnTo>
                <a:lnTo>
                  <a:pt x="2959100" y="3870324"/>
                </a:lnTo>
                <a:lnTo>
                  <a:pt x="2962275" y="3841749"/>
                </a:lnTo>
                <a:lnTo>
                  <a:pt x="2962275" y="3689349"/>
                </a:lnTo>
                <a:lnTo>
                  <a:pt x="3009900" y="3679824"/>
                </a:lnTo>
                <a:lnTo>
                  <a:pt x="3057525" y="3663949"/>
                </a:lnTo>
                <a:lnTo>
                  <a:pt x="3101975" y="3648074"/>
                </a:lnTo>
                <a:lnTo>
                  <a:pt x="3146425" y="3629024"/>
                </a:lnTo>
                <a:lnTo>
                  <a:pt x="3187700" y="3609974"/>
                </a:lnTo>
                <a:lnTo>
                  <a:pt x="3225800" y="3584574"/>
                </a:lnTo>
                <a:lnTo>
                  <a:pt x="3260725" y="3555999"/>
                </a:lnTo>
                <a:lnTo>
                  <a:pt x="3295650" y="3527424"/>
                </a:lnTo>
                <a:lnTo>
                  <a:pt x="3324225" y="3492499"/>
                </a:lnTo>
                <a:lnTo>
                  <a:pt x="3349625" y="3454399"/>
                </a:lnTo>
                <a:lnTo>
                  <a:pt x="3371850" y="3413124"/>
                </a:lnTo>
                <a:lnTo>
                  <a:pt x="3390900" y="3371849"/>
                </a:lnTo>
                <a:lnTo>
                  <a:pt x="3406775" y="3324224"/>
                </a:lnTo>
                <a:lnTo>
                  <a:pt x="3419475" y="3270249"/>
                </a:lnTo>
                <a:lnTo>
                  <a:pt x="3425825" y="3216274"/>
                </a:lnTo>
                <a:lnTo>
                  <a:pt x="3429000" y="3155949"/>
                </a:lnTo>
                <a:lnTo>
                  <a:pt x="3425825" y="3101974"/>
                </a:lnTo>
                <a:lnTo>
                  <a:pt x="3419475" y="3051174"/>
                </a:lnTo>
                <a:lnTo>
                  <a:pt x="3406775" y="3003549"/>
                </a:lnTo>
                <a:lnTo>
                  <a:pt x="3394075" y="2955924"/>
                </a:lnTo>
                <a:lnTo>
                  <a:pt x="3371850" y="2911474"/>
                </a:lnTo>
                <a:lnTo>
                  <a:pt x="3349625" y="2870199"/>
                </a:lnTo>
                <a:lnTo>
                  <a:pt x="3317875" y="2828924"/>
                </a:lnTo>
                <a:lnTo>
                  <a:pt x="3286125" y="2790824"/>
                </a:lnTo>
                <a:lnTo>
                  <a:pt x="3248025" y="2755899"/>
                </a:lnTo>
                <a:lnTo>
                  <a:pt x="3206750" y="2720974"/>
                </a:lnTo>
                <a:lnTo>
                  <a:pt x="3162300" y="2689224"/>
                </a:lnTo>
                <a:lnTo>
                  <a:pt x="3114675" y="2657474"/>
                </a:lnTo>
                <a:lnTo>
                  <a:pt x="3063875" y="2625724"/>
                </a:lnTo>
                <a:lnTo>
                  <a:pt x="3006725" y="2597149"/>
                </a:lnTo>
                <a:lnTo>
                  <a:pt x="2946400" y="2568574"/>
                </a:lnTo>
                <a:lnTo>
                  <a:pt x="2886075" y="2539999"/>
                </a:lnTo>
                <a:lnTo>
                  <a:pt x="2806700" y="2508249"/>
                </a:lnTo>
                <a:lnTo>
                  <a:pt x="2740025" y="2476499"/>
                </a:lnTo>
                <a:lnTo>
                  <a:pt x="2682875" y="2441574"/>
                </a:lnTo>
                <a:lnTo>
                  <a:pt x="2635250" y="2409824"/>
                </a:lnTo>
                <a:lnTo>
                  <a:pt x="2616200" y="2393949"/>
                </a:lnTo>
                <a:lnTo>
                  <a:pt x="2600325" y="2378074"/>
                </a:lnTo>
                <a:lnTo>
                  <a:pt x="2587625" y="2359024"/>
                </a:lnTo>
                <a:lnTo>
                  <a:pt x="2574925" y="2339974"/>
                </a:lnTo>
                <a:lnTo>
                  <a:pt x="2565400" y="2320924"/>
                </a:lnTo>
                <a:lnTo>
                  <a:pt x="2559050" y="2298699"/>
                </a:lnTo>
                <a:lnTo>
                  <a:pt x="2555875" y="2276474"/>
                </a:lnTo>
                <a:lnTo>
                  <a:pt x="2552700" y="2251074"/>
                </a:lnTo>
                <a:lnTo>
                  <a:pt x="2555875" y="2228849"/>
                </a:lnTo>
                <a:lnTo>
                  <a:pt x="2559050" y="2206624"/>
                </a:lnTo>
                <a:lnTo>
                  <a:pt x="2562225" y="2184399"/>
                </a:lnTo>
                <a:lnTo>
                  <a:pt x="2571750" y="2162174"/>
                </a:lnTo>
                <a:lnTo>
                  <a:pt x="2581275" y="2143124"/>
                </a:lnTo>
                <a:lnTo>
                  <a:pt x="2593975" y="2124074"/>
                </a:lnTo>
                <a:lnTo>
                  <a:pt x="2609850" y="2108199"/>
                </a:lnTo>
                <a:lnTo>
                  <a:pt x="2625725" y="2092324"/>
                </a:lnTo>
                <a:lnTo>
                  <a:pt x="2644775" y="2079624"/>
                </a:lnTo>
                <a:lnTo>
                  <a:pt x="2667000" y="2066924"/>
                </a:lnTo>
                <a:lnTo>
                  <a:pt x="2695575" y="2057399"/>
                </a:lnTo>
                <a:lnTo>
                  <a:pt x="2724150" y="2047874"/>
                </a:lnTo>
                <a:lnTo>
                  <a:pt x="2759075" y="2041524"/>
                </a:lnTo>
                <a:lnTo>
                  <a:pt x="2797175" y="2038349"/>
                </a:lnTo>
                <a:lnTo>
                  <a:pt x="2838450" y="2035174"/>
                </a:lnTo>
                <a:lnTo>
                  <a:pt x="2886075" y="2035174"/>
                </a:lnTo>
                <a:lnTo>
                  <a:pt x="2933700" y="2035174"/>
                </a:lnTo>
                <a:lnTo>
                  <a:pt x="2981325" y="2038349"/>
                </a:lnTo>
                <a:lnTo>
                  <a:pt x="3032125" y="2044699"/>
                </a:lnTo>
                <a:lnTo>
                  <a:pt x="3079750" y="2054224"/>
                </a:lnTo>
                <a:lnTo>
                  <a:pt x="3165475" y="2073274"/>
                </a:lnTo>
                <a:lnTo>
                  <a:pt x="3225800" y="2089149"/>
                </a:lnTo>
                <a:lnTo>
                  <a:pt x="3238500" y="2089149"/>
                </a:lnTo>
                <a:lnTo>
                  <a:pt x="3251200" y="2082799"/>
                </a:lnTo>
                <a:lnTo>
                  <a:pt x="3260725" y="2073274"/>
                </a:lnTo>
                <a:lnTo>
                  <a:pt x="3273425" y="2054224"/>
                </a:lnTo>
                <a:lnTo>
                  <a:pt x="3295650" y="2006599"/>
                </a:lnTo>
                <a:lnTo>
                  <a:pt x="3311525" y="1958974"/>
                </a:lnTo>
                <a:lnTo>
                  <a:pt x="3321050" y="1904999"/>
                </a:lnTo>
                <a:lnTo>
                  <a:pt x="3324225" y="1857374"/>
                </a:lnTo>
                <a:lnTo>
                  <a:pt x="3324225" y="1835149"/>
                </a:lnTo>
                <a:lnTo>
                  <a:pt x="3317875" y="1819274"/>
                </a:lnTo>
                <a:lnTo>
                  <a:pt x="3311525" y="1806574"/>
                </a:lnTo>
                <a:lnTo>
                  <a:pt x="3298825" y="1797049"/>
                </a:lnTo>
                <a:lnTo>
                  <a:pt x="3254375" y="1784349"/>
                </a:lnTo>
                <a:lnTo>
                  <a:pt x="3197225" y="1768474"/>
                </a:lnTo>
                <a:lnTo>
                  <a:pt x="3159125" y="1762124"/>
                </a:lnTo>
                <a:lnTo>
                  <a:pt x="3117850" y="1755774"/>
                </a:lnTo>
                <a:lnTo>
                  <a:pt x="3019425" y="1746249"/>
                </a:lnTo>
                <a:lnTo>
                  <a:pt x="3019425" y="1609724"/>
                </a:lnTo>
                <a:lnTo>
                  <a:pt x="3019425" y="1555749"/>
                </a:lnTo>
                <a:lnTo>
                  <a:pt x="3016250" y="1533524"/>
                </a:lnTo>
                <a:lnTo>
                  <a:pt x="3009900" y="1520824"/>
                </a:lnTo>
                <a:lnTo>
                  <a:pt x="3003550" y="1511299"/>
                </a:lnTo>
                <a:lnTo>
                  <a:pt x="2990850" y="1501774"/>
                </a:lnTo>
                <a:lnTo>
                  <a:pt x="2968625" y="1498599"/>
                </a:lnTo>
                <a:lnTo>
                  <a:pt x="2943225" y="1498599"/>
                </a:lnTo>
                <a:lnTo>
                  <a:pt x="2762250" y="1498599"/>
                </a:lnTo>
                <a:close/>
                <a:moveTo>
                  <a:pt x="2077933" y="438148"/>
                </a:moveTo>
                <a:cubicBezTo>
                  <a:pt x="2061771" y="438148"/>
                  <a:pt x="2048669" y="451250"/>
                  <a:pt x="2048669" y="467412"/>
                </a:cubicBezTo>
                <a:lnTo>
                  <a:pt x="2048669" y="769928"/>
                </a:lnTo>
                <a:lnTo>
                  <a:pt x="2075397" y="778225"/>
                </a:lnTo>
                <a:cubicBezTo>
                  <a:pt x="2119967" y="797076"/>
                  <a:pt x="2155673" y="832782"/>
                  <a:pt x="2174524" y="877352"/>
                </a:cubicBezTo>
                <a:lnTo>
                  <a:pt x="2184888" y="928686"/>
                </a:lnTo>
                <a:lnTo>
                  <a:pt x="3371361" y="928686"/>
                </a:lnTo>
                <a:lnTo>
                  <a:pt x="3381725" y="877352"/>
                </a:lnTo>
                <a:cubicBezTo>
                  <a:pt x="3400577" y="832782"/>
                  <a:pt x="3436283" y="797076"/>
                  <a:pt x="3480853" y="778224"/>
                </a:cubicBezTo>
                <a:lnTo>
                  <a:pt x="3507582" y="769927"/>
                </a:lnTo>
                <a:lnTo>
                  <a:pt x="3507582" y="467412"/>
                </a:lnTo>
                <a:cubicBezTo>
                  <a:pt x="3507582" y="451250"/>
                  <a:pt x="3494480" y="438148"/>
                  <a:pt x="3478318" y="438148"/>
                </a:cubicBezTo>
                <a:close/>
                <a:moveTo>
                  <a:pt x="2060754" y="0"/>
                </a:moveTo>
                <a:lnTo>
                  <a:pt x="3495494" y="0"/>
                </a:lnTo>
                <a:cubicBezTo>
                  <a:pt x="3746344" y="0"/>
                  <a:pt x="3949699" y="203354"/>
                  <a:pt x="3949699" y="454204"/>
                </a:cubicBezTo>
                <a:lnTo>
                  <a:pt x="3949699" y="772638"/>
                </a:lnTo>
                <a:lnTo>
                  <a:pt x="3967697" y="778224"/>
                </a:lnTo>
                <a:cubicBezTo>
                  <a:pt x="4012267" y="797076"/>
                  <a:pt x="4047973" y="832782"/>
                  <a:pt x="4066824" y="877352"/>
                </a:cubicBezTo>
                <a:lnTo>
                  <a:pt x="4077188" y="928686"/>
                </a:lnTo>
                <a:lnTo>
                  <a:pt x="5316011" y="928686"/>
                </a:lnTo>
                <a:cubicBezTo>
                  <a:pt x="5450445" y="928686"/>
                  <a:pt x="5559425" y="1037666"/>
                  <a:pt x="5559425" y="1172100"/>
                </a:cubicBezTo>
                <a:lnTo>
                  <a:pt x="5559425" y="4355572"/>
                </a:lnTo>
                <a:cubicBezTo>
                  <a:pt x="5559425" y="4490006"/>
                  <a:pt x="5450445" y="4598986"/>
                  <a:pt x="5316011" y="4598986"/>
                </a:cubicBezTo>
                <a:lnTo>
                  <a:pt x="4950129" y="4598986"/>
                </a:lnTo>
                <a:lnTo>
                  <a:pt x="4924434" y="4637096"/>
                </a:lnTo>
                <a:cubicBezTo>
                  <a:pt x="4899919" y="4661611"/>
                  <a:pt x="4866052" y="4676774"/>
                  <a:pt x="4828643" y="4676774"/>
                </a:cubicBezTo>
                <a:lnTo>
                  <a:pt x="4572531" y="4676774"/>
                </a:lnTo>
                <a:cubicBezTo>
                  <a:pt x="4535123" y="4676774"/>
                  <a:pt x="4501256" y="4661611"/>
                  <a:pt x="4476740" y="4637096"/>
                </a:cubicBezTo>
                <a:lnTo>
                  <a:pt x="4451046" y="4598986"/>
                </a:lnTo>
                <a:lnTo>
                  <a:pt x="1063928" y="4598986"/>
                </a:lnTo>
                <a:lnTo>
                  <a:pt x="1038234" y="4637096"/>
                </a:lnTo>
                <a:cubicBezTo>
                  <a:pt x="1013719" y="4661611"/>
                  <a:pt x="979851" y="4676774"/>
                  <a:pt x="942443" y="4676774"/>
                </a:cubicBezTo>
                <a:lnTo>
                  <a:pt x="686331" y="4676774"/>
                </a:lnTo>
                <a:cubicBezTo>
                  <a:pt x="648922" y="4676774"/>
                  <a:pt x="615055" y="4661611"/>
                  <a:pt x="590540" y="4637096"/>
                </a:cubicBezTo>
                <a:lnTo>
                  <a:pt x="564846" y="4598986"/>
                </a:lnTo>
                <a:lnTo>
                  <a:pt x="243414" y="4598986"/>
                </a:lnTo>
                <a:cubicBezTo>
                  <a:pt x="108980" y="4598986"/>
                  <a:pt x="0" y="4490006"/>
                  <a:pt x="0" y="4355572"/>
                </a:cubicBezTo>
                <a:lnTo>
                  <a:pt x="0" y="1172100"/>
                </a:lnTo>
                <a:cubicBezTo>
                  <a:pt x="0" y="1037666"/>
                  <a:pt x="108980" y="928686"/>
                  <a:pt x="243414" y="928686"/>
                </a:cubicBezTo>
                <a:lnTo>
                  <a:pt x="1479061" y="928686"/>
                </a:lnTo>
                <a:lnTo>
                  <a:pt x="1489425" y="877352"/>
                </a:lnTo>
                <a:cubicBezTo>
                  <a:pt x="1508276" y="832782"/>
                  <a:pt x="1543982" y="797076"/>
                  <a:pt x="1588552" y="778225"/>
                </a:cubicBezTo>
                <a:lnTo>
                  <a:pt x="1606549" y="772638"/>
                </a:lnTo>
                <a:lnTo>
                  <a:pt x="1606549" y="454204"/>
                </a:lnTo>
                <a:cubicBezTo>
                  <a:pt x="1606549" y="203354"/>
                  <a:pt x="1809904" y="0"/>
                  <a:pt x="20607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50" name="飞机"/>
          <p:cNvSpPr/>
          <p:nvPr/>
        </p:nvSpPr>
        <p:spPr bwMode="auto">
          <a:xfrm>
            <a:off x="6562725" y="1522730"/>
            <a:ext cx="522605" cy="522605"/>
          </a:xfrm>
          <a:custGeom>
            <a:avLst/>
            <a:gdLst>
              <a:gd name="T0" fmla="*/ 686385 w 13624"/>
              <a:gd name="T1" fmla="*/ 84727 h 15172"/>
              <a:gd name="T2" fmla="*/ 669887 w 13624"/>
              <a:gd name="T3" fmla="*/ 64792 h 15172"/>
              <a:gd name="T4" fmla="*/ 653508 w 13624"/>
              <a:gd name="T5" fmla="*/ 47585 h 15172"/>
              <a:gd name="T6" fmla="*/ 637366 w 13624"/>
              <a:gd name="T7" fmla="*/ 33108 h 15172"/>
              <a:gd name="T8" fmla="*/ 621224 w 13624"/>
              <a:gd name="T9" fmla="*/ 21241 h 15172"/>
              <a:gd name="T10" fmla="*/ 605201 w 13624"/>
              <a:gd name="T11" fmla="*/ 11985 h 15172"/>
              <a:gd name="T12" fmla="*/ 589415 w 13624"/>
              <a:gd name="T13" fmla="*/ 5221 h 15172"/>
              <a:gd name="T14" fmla="*/ 573748 w 13624"/>
              <a:gd name="T15" fmla="*/ 1305 h 15172"/>
              <a:gd name="T16" fmla="*/ 558200 w 13624"/>
              <a:gd name="T17" fmla="*/ 0 h 15172"/>
              <a:gd name="T18" fmla="*/ 149431 w 13624"/>
              <a:gd name="T19" fmla="*/ 580988 h 15172"/>
              <a:gd name="T20" fmla="*/ 149668 w 13624"/>
              <a:gd name="T21" fmla="*/ 1215612 h 15172"/>
              <a:gd name="T22" fmla="*/ 558200 w 13624"/>
              <a:gd name="T23" fmla="*/ 1800397 h 15172"/>
              <a:gd name="T24" fmla="*/ 569831 w 13624"/>
              <a:gd name="T25" fmla="*/ 1799685 h 15172"/>
              <a:gd name="T26" fmla="*/ 585380 w 13624"/>
              <a:gd name="T27" fmla="*/ 1796244 h 15172"/>
              <a:gd name="T28" fmla="*/ 601165 w 13624"/>
              <a:gd name="T29" fmla="*/ 1790310 h 15172"/>
              <a:gd name="T30" fmla="*/ 617189 w 13624"/>
              <a:gd name="T31" fmla="*/ 1781766 h 15172"/>
              <a:gd name="T32" fmla="*/ 633212 w 13624"/>
              <a:gd name="T33" fmla="*/ 1770493 h 15172"/>
              <a:gd name="T34" fmla="*/ 649472 w 13624"/>
              <a:gd name="T35" fmla="*/ 1756609 h 15172"/>
              <a:gd name="T36" fmla="*/ 665733 w 13624"/>
              <a:gd name="T37" fmla="*/ 1739996 h 15172"/>
              <a:gd name="T38" fmla="*/ 682231 w 13624"/>
              <a:gd name="T39" fmla="*/ 1720772 h 15172"/>
              <a:gd name="T40" fmla="*/ 1344403 w 13624"/>
              <a:gd name="T41" fmla="*/ 1051379 h 15172"/>
              <a:gd name="T42" fmla="*/ 1414786 w 13624"/>
              <a:gd name="T43" fmla="*/ 1042360 h 15172"/>
              <a:gd name="T44" fmla="*/ 1449918 w 13624"/>
              <a:gd name="T45" fmla="*/ 1035952 h 15172"/>
              <a:gd name="T46" fmla="*/ 1481965 w 13624"/>
              <a:gd name="T47" fmla="*/ 1028358 h 15172"/>
              <a:gd name="T48" fmla="*/ 1504634 w 13624"/>
              <a:gd name="T49" fmla="*/ 1021119 h 15172"/>
              <a:gd name="T50" fmla="*/ 1527423 w 13624"/>
              <a:gd name="T51" fmla="*/ 1010795 h 15172"/>
              <a:gd name="T52" fmla="*/ 1549855 w 13624"/>
              <a:gd name="T53" fmla="*/ 997148 h 15172"/>
              <a:gd name="T54" fmla="*/ 1572407 w 13624"/>
              <a:gd name="T55" fmla="*/ 980417 h 15172"/>
              <a:gd name="T56" fmla="*/ 1587599 w 13624"/>
              <a:gd name="T57" fmla="*/ 966414 h 15172"/>
              <a:gd name="T58" fmla="*/ 1602910 w 13624"/>
              <a:gd name="T59" fmla="*/ 947071 h 15172"/>
              <a:gd name="T60" fmla="*/ 1610743 w 13624"/>
              <a:gd name="T61" fmla="*/ 931882 h 15172"/>
              <a:gd name="T62" fmla="*/ 1614304 w 13624"/>
              <a:gd name="T63" fmla="*/ 921440 h 15172"/>
              <a:gd name="T64" fmla="*/ 1616322 w 13624"/>
              <a:gd name="T65" fmla="*/ 910878 h 15172"/>
              <a:gd name="T66" fmla="*/ 1617034 w 13624"/>
              <a:gd name="T67" fmla="*/ 900080 h 15172"/>
              <a:gd name="T68" fmla="*/ 1616441 w 13624"/>
              <a:gd name="T69" fmla="*/ 888332 h 15172"/>
              <a:gd name="T70" fmla="*/ 1613711 w 13624"/>
              <a:gd name="T71" fmla="*/ 873380 h 15172"/>
              <a:gd name="T72" fmla="*/ 1609082 w 13624"/>
              <a:gd name="T73" fmla="*/ 859140 h 15172"/>
              <a:gd name="T74" fmla="*/ 1602079 w 13624"/>
              <a:gd name="T75" fmla="*/ 845850 h 15172"/>
              <a:gd name="T76" fmla="*/ 1592940 w 13624"/>
              <a:gd name="T77" fmla="*/ 833271 h 15172"/>
              <a:gd name="T78" fmla="*/ 1581902 w 13624"/>
              <a:gd name="T79" fmla="*/ 821642 h 15172"/>
              <a:gd name="T80" fmla="*/ 1568490 w 13624"/>
              <a:gd name="T81" fmla="*/ 810725 h 15172"/>
              <a:gd name="T82" fmla="*/ 1553060 w 13624"/>
              <a:gd name="T83" fmla="*/ 800638 h 15172"/>
              <a:gd name="T84" fmla="*/ 1535494 w 13624"/>
              <a:gd name="T85" fmla="*/ 791382 h 15172"/>
              <a:gd name="T86" fmla="*/ 1515791 w 13624"/>
              <a:gd name="T87" fmla="*/ 782957 h 15172"/>
              <a:gd name="T88" fmla="*/ 1493952 w 13624"/>
              <a:gd name="T89" fmla="*/ 775481 h 15172"/>
              <a:gd name="T90" fmla="*/ 1463686 w 13624"/>
              <a:gd name="T91" fmla="*/ 767056 h 15172"/>
              <a:gd name="T92" fmla="*/ 1408258 w 13624"/>
              <a:gd name="T93" fmla="*/ 756376 h 15172"/>
              <a:gd name="T94" fmla="*/ 1344403 w 13624"/>
              <a:gd name="T95" fmla="*/ 749018 h 151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624" h="15172">
                <a:moveTo>
                  <a:pt x="11327" y="6312"/>
                </a:moveTo>
                <a:lnTo>
                  <a:pt x="10515" y="6254"/>
                </a:lnTo>
                <a:lnTo>
                  <a:pt x="5783" y="714"/>
                </a:lnTo>
                <a:lnTo>
                  <a:pt x="5748" y="670"/>
                </a:lnTo>
                <a:lnTo>
                  <a:pt x="5714" y="628"/>
                </a:lnTo>
                <a:lnTo>
                  <a:pt x="5679" y="586"/>
                </a:lnTo>
                <a:lnTo>
                  <a:pt x="5644" y="546"/>
                </a:lnTo>
                <a:lnTo>
                  <a:pt x="5609" y="508"/>
                </a:lnTo>
                <a:lnTo>
                  <a:pt x="5576" y="471"/>
                </a:lnTo>
                <a:lnTo>
                  <a:pt x="5541" y="436"/>
                </a:lnTo>
                <a:lnTo>
                  <a:pt x="5506" y="401"/>
                </a:lnTo>
                <a:lnTo>
                  <a:pt x="5472" y="369"/>
                </a:lnTo>
                <a:lnTo>
                  <a:pt x="5438" y="338"/>
                </a:lnTo>
                <a:lnTo>
                  <a:pt x="5403" y="308"/>
                </a:lnTo>
                <a:lnTo>
                  <a:pt x="5370" y="279"/>
                </a:lnTo>
                <a:lnTo>
                  <a:pt x="5335" y="252"/>
                </a:lnTo>
                <a:lnTo>
                  <a:pt x="5301" y="225"/>
                </a:lnTo>
                <a:lnTo>
                  <a:pt x="5268" y="201"/>
                </a:lnTo>
                <a:lnTo>
                  <a:pt x="5234" y="179"/>
                </a:lnTo>
                <a:lnTo>
                  <a:pt x="5200" y="157"/>
                </a:lnTo>
                <a:lnTo>
                  <a:pt x="5166" y="137"/>
                </a:lnTo>
                <a:lnTo>
                  <a:pt x="5132" y="117"/>
                </a:lnTo>
                <a:lnTo>
                  <a:pt x="5099" y="101"/>
                </a:lnTo>
                <a:lnTo>
                  <a:pt x="5065" y="84"/>
                </a:lnTo>
                <a:lnTo>
                  <a:pt x="5033" y="69"/>
                </a:lnTo>
                <a:lnTo>
                  <a:pt x="4999" y="56"/>
                </a:lnTo>
                <a:lnTo>
                  <a:pt x="4966" y="44"/>
                </a:lnTo>
                <a:lnTo>
                  <a:pt x="4932" y="34"/>
                </a:lnTo>
                <a:lnTo>
                  <a:pt x="4900" y="25"/>
                </a:lnTo>
                <a:lnTo>
                  <a:pt x="4866" y="17"/>
                </a:lnTo>
                <a:lnTo>
                  <a:pt x="4834" y="11"/>
                </a:lnTo>
                <a:lnTo>
                  <a:pt x="4801" y="6"/>
                </a:lnTo>
                <a:lnTo>
                  <a:pt x="4768" y="2"/>
                </a:lnTo>
                <a:lnTo>
                  <a:pt x="4736" y="0"/>
                </a:lnTo>
                <a:lnTo>
                  <a:pt x="4703" y="0"/>
                </a:lnTo>
                <a:lnTo>
                  <a:pt x="4047" y="0"/>
                </a:lnTo>
                <a:lnTo>
                  <a:pt x="7045" y="6405"/>
                </a:lnTo>
                <a:lnTo>
                  <a:pt x="2884" y="6714"/>
                </a:lnTo>
                <a:lnTo>
                  <a:pt x="1259" y="4896"/>
                </a:lnTo>
                <a:lnTo>
                  <a:pt x="0" y="4896"/>
                </a:lnTo>
                <a:lnTo>
                  <a:pt x="1667" y="7445"/>
                </a:lnTo>
                <a:lnTo>
                  <a:pt x="2" y="10244"/>
                </a:lnTo>
                <a:lnTo>
                  <a:pt x="1261" y="10244"/>
                </a:lnTo>
                <a:lnTo>
                  <a:pt x="2886" y="8425"/>
                </a:lnTo>
                <a:lnTo>
                  <a:pt x="7045" y="8734"/>
                </a:lnTo>
                <a:lnTo>
                  <a:pt x="4047" y="15172"/>
                </a:lnTo>
                <a:lnTo>
                  <a:pt x="4703" y="15172"/>
                </a:lnTo>
                <a:lnTo>
                  <a:pt x="4736" y="15171"/>
                </a:lnTo>
                <a:lnTo>
                  <a:pt x="4768" y="15170"/>
                </a:lnTo>
                <a:lnTo>
                  <a:pt x="4801" y="15166"/>
                </a:lnTo>
                <a:lnTo>
                  <a:pt x="4834" y="15161"/>
                </a:lnTo>
                <a:lnTo>
                  <a:pt x="4866" y="15154"/>
                </a:lnTo>
                <a:lnTo>
                  <a:pt x="4900" y="15147"/>
                </a:lnTo>
                <a:lnTo>
                  <a:pt x="4932" y="15137"/>
                </a:lnTo>
                <a:lnTo>
                  <a:pt x="4966" y="15128"/>
                </a:lnTo>
                <a:lnTo>
                  <a:pt x="4999" y="15116"/>
                </a:lnTo>
                <a:lnTo>
                  <a:pt x="5033" y="15103"/>
                </a:lnTo>
                <a:lnTo>
                  <a:pt x="5065" y="15087"/>
                </a:lnTo>
                <a:lnTo>
                  <a:pt x="5099" y="15071"/>
                </a:lnTo>
                <a:lnTo>
                  <a:pt x="5132" y="15053"/>
                </a:lnTo>
                <a:lnTo>
                  <a:pt x="5166" y="15035"/>
                </a:lnTo>
                <a:lnTo>
                  <a:pt x="5200" y="15015"/>
                </a:lnTo>
                <a:lnTo>
                  <a:pt x="5234" y="14993"/>
                </a:lnTo>
                <a:lnTo>
                  <a:pt x="5268" y="14971"/>
                </a:lnTo>
                <a:lnTo>
                  <a:pt x="5301" y="14946"/>
                </a:lnTo>
                <a:lnTo>
                  <a:pt x="5335" y="14920"/>
                </a:lnTo>
                <a:lnTo>
                  <a:pt x="5370" y="14893"/>
                </a:lnTo>
                <a:lnTo>
                  <a:pt x="5403" y="14864"/>
                </a:lnTo>
                <a:lnTo>
                  <a:pt x="5438" y="14834"/>
                </a:lnTo>
                <a:lnTo>
                  <a:pt x="5472" y="14803"/>
                </a:lnTo>
                <a:lnTo>
                  <a:pt x="5506" y="14769"/>
                </a:lnTo>
                <a:lnTo>
                  <a:pt x="5541" y="14736"/>
                </a:lnTo>
                <a:lnTo>
                  <a:pt x="5576" y="14700"/>
                </a:lnTo>
                <a:lnTo>
                  <a:pt x="5609" y="14663"/>
                </a:lnTo>
                <a:lnTo>
                  <a:pt x="5644" y="14624"/>
                </a:lnTo>
                <a:lnTo>
                  <a:pt x="5679" y="14585"/>
                </a:lnTo>
                <a:lnTo>
                  <a:pt x="5714" y="14544"/>
                </a:lnTo>
                <a:lnTo>
                  <a:pt x="5748" y="14501"/>
                </a:lnTo>
                <a:lnTo>
                  <a:pt x="5783" y="14458"/>
                </a:lnTo>
                <a:lnTo>
                  <a:pt x="10515" y="8918"/>
                </a:lnTo>
                <a:lnTo>
                  <a:pt x="11327" y="8860"/>
                </a:lnTo>
                <a:lnTo>
                  <a:pt x="11604" y="8823"/>
                </a:lnTo>
                <a:lnTo>
                  <a:pt x="11858" y="8792"/>
                </a:lnTo>
                <a:lnTo>
                  <a:pt x="11920" y="8784"/>
                </a:lnTo>
                <a:lnTo>
                  <a:pt x="11987" y="8774"/>
                </a:lnTo>
                <a:lnTo>
                  <a:pt x="12059" y="8761"/>
                </a:lnTo>
                <a:lnTo>
                  <a:pt x="12136" y="8746"/>
                </a:lnTo>
                <a:lnTo>
                  <a:pt x="12216" y="8730"/>
                </a:lnTo>
                <a:lnTo>
                  <a:pt x="12301" y="8710"/>
                </a:lnTo>
                <a:lnTo>
                  <a:pt x="12391" y="8690"/>
                </a:lnTo>
                <a:lnTo>
                  <a:pt x="12486" y="8666"/>
                </a:lnTo>
                <a:lnTo>
                  <a:pt x="12533" y="8654"/>
                </a:lnTo>
                <a:lnTo>
                  <a:pt x="12581" y="8640"/>
                </a:lnTo>
                <a:lnTo>
                  <a:pt x="12629" y="8623"/>
                </a:lnTo>
                <a:lnTo>
                  <a:pt x="12677" y="8605"/>
                </a:lnTo>
                <a:lnTo>
                  <a:pt x="12725" y="8586"/>
                </a:lnTo>
                <a:lnTo>
                  <a:pt x="12773" y="8564"/>
                </a:lnTo>
                <a:lnTo>
                  <a:pt x="12821" y="8542"/>
                </a:lnTo>
                <a:lnTo>
                  <a:pt x="12869" y="8518"/>
                </a:lnTo>
                <a:lnTo>
                  <a:pt x="12916" y="8491"/>
                </a:lnTo>
                <a:lnTo>
                  <a:pt x="12964" y="8464"/>
                </a:lnTo>
                <a:lnTo>
                  <a:pt x="13012" y="8434"/>
                </a:lnTo>
                <a:lnTo>
                  <a:pt x="13058" y="8403"/>
                </a:lnTo>
                <a:lnTo>
                  <a:pt x="13106" y="8370"/>
                </a:lnTo>
                <a:lnTo>
                  <a:pt x="13153" y="8335"/>
                </a:lnTo>
                <a:lnTo>
                  <a:pt x="13201" y="8299"/>
                </a:lnTo>
                <a:lnTo>
                  <a:pt x="13248" y="8262"/>
                </a:lnTo>
                <a:lnTo>
                  <a:pt x="13293" y="8223"/>
                </a:lnTo>
                <a:lnTo>
                  <a:pt x="13336" y="8183"/>
                </a:lnTo>
                <a:lnTo>
                  <a:pt x="13376" y="8144"/>
                </a:lnTo>
                <a:lnTo>
                  <a:pt x="13413" y="8104"/>
                </a:lnTo>
                <a:lnTo>
                  <a:pt x="13447" y="8063"/>
                </a:lnTo>
                <a:lnTo>
                  <a:pt x="13478" y="8022"/>
                </a:lnTo>
                <a:lnTo>
                  <a:pt x="13505" y="7981"/>
                </a:lnTo>
                <a:lnTo>
                  <a:pt x="13530" y="7939"/>
                </a:lnTo>
                <a:lnTo>
                  <a:pt x="13552" y="7896"/>
                </a:lnTo>
                <a:lnTo>
                  <a:pt x="13563" y="7874"/>
                </a:lnTo>
                <a:lnTo>
                  <a:pt x="13571" y="7853"/>
                </a:lnTo>
                <a:lnTo>
                  <a:pt x="13580" y="7831"/>
                </a:lnTo>
                <a:lnTo>
                  <a:pt x="13588" y="7809"/>
                </a:lnTo>
                <a:lnTo>
                  <a:pt x="13595" y="7788"/>
                </a:lnTo>
                <a:lnTo>
                  <a:pt x="13601" y="7765"/>
                </a:lnTo>
                <a:lnTo>
                  <a:pt x="13606" y="7744"/>
                </a:lnTo>
                <a:lnTo>
                  <a:pt x="13611" y="7721"/>
                </a:lnTo>
                <a:lnTo>
                  <a:pt x="13616" y="7699"/>
                </a:lnTo>
                <a:lnTo>
                  <a:pt x="13618" y="7676"/>
                </a:lnTo>
                <a:lnTo>
                  <a:pt x="13622" y="7654"/>
                </a:lnTo>
                <a:lnTo>
                  <a:pt x="13623" y="7631"/>
                </a:lnTo>
                <a:lnTo>
                  <a:pt x="13624" y="7608"/>
                </a:lnTo>
                <a:lnTo>
                  <a:pt x="13624" y="7585"/>
                </a:lnTo>
                <a:lnTo>
                  <a:pt x="13624" y="7552"/>
                </a:lnTo>
                <a:lnTo>
                  <a:pt x="13622" y="7520"/>
                </a:lnTo>
                <a:lnTo>
                  <a:pt x="13619" y="7486"/>
                </a:lnTo>
                <a:lnTo>
                  <a:pt x="13616" y="7454"/>
                </a:lnTo>
                <a:lnTo>
                  <a:pt x="13611" y="7422"/>
                </a:lnTo>
                <a:lnTo>
                  <a:pt x="13604" y="7391"/>
                </a:lnTo>
                <a:lnTo>
                  <a:pt x="13596" y="7360"/>
                </a:lnTo>
                <a:lnTo>
                  <a:pt x="13588" y="7329"/>
                </a:lnTo>
                <a:lnTo>
                  <a:pt x="13578" y="7299"/>
                </a:lnTo>
                <a:lnTo>
                  <a:pt x="13569" y="7270"/>
                </a:lnTo>
                <a:lnTo>
                  <a:pt x="13557" y="7240"/>
                </a:lnTo>
                <a:lnTo>
                  <a:pt x="13544" y="7212"/>
                </a:lnTo>
                <a:lnTo>
                  <a:pt x="13529" y="7183"/>
                </a:lnTo>
                <a:lnTo>
                  <a:pt x="13515" y="7155"/>
                </a:lnTo>
                <a:lnTo>
                  <a:pt x="13498" y="7128"/>
                </a:lnTo>
                <a:lnTo>
                  <a:pt x="13481" y="7101"/>
                </a:lnTo>
                <a:lnTo>
                  <a:pt x="13462" y="7074"/>
                </a:lnTo>
                <a:lnTo>
                  <a:pt x="13443" y="7049"/>
                </a:lnTo>
                <a:lnTo>
                  <a:pt x="13421" y="7022"/>
                </a:lnTo>
                <a:lnTo>
                  <a:pt x="13400" y="6997"/>
                </a:lnTo>
                <a:lnTo>
                  <a:pt x="13377" y="6972"/>
                </a:lnTo>
                <a:lnTo>
                  <a:pt x="13353" y="6948"/>
                </a:lnTo>
                <a:lnTo>
                  <a:pt x="13328" y="6924"/>
                </a:lnTo>
                <a:lnTo>
                  <a:pt x="13302" y="6900"/>
                </a:lnTo>
                <a:lnTo>
                  <a:pt x="13274" y="6877"/>
                </a:lnTo>
                <a:lnTo>
                  <a:pt x="13245" y="6855"/>
                </a:lnTo>
                <a:lnTo>
                  <a:pt x="13215" y="6832"/>
                </a:lnTo>
                <a:lnTo>
                  <a:pt x="13184" y="6810"/>
                </a:lnTo>
                <a:lnTo>
                  <a:pt x="13153" y="6789"/>
                </a:lnTo>
                <a:lnTo>
                  <a:pt x="13119" y="6768"/>
                </a:lnTo>
                <a:lnTo>
                  <a:pt x="13085" y="6747"/>
                </a:lnTo>
                <a:lnTo>
                  <a:pt x="13050" y="6728"/>
                </a:lnTo>
                <a:lnTo>
                  <a:pt x="13014" y="6707"/>
                </a:lnTo>
                <a:lnTo>
                  <a:pt x="12976" y="6688"/>
                </a:lnTo>
                <a:lnTo>
                  <a:pt x="12937" y="6669"/>
                </a:lnTo>
                <a:lnTo>
                  <a:pt x="12898" y="6651"/>
                </a:lnTo>
                <a:lnTo>
                  <a:pt x="12857" y="6633"/>
                </a:lnTo>
                <a:lnTo>
                  <a:pt x="12814" y="6615"/>
                </a:lnTo>
                <a:lnTo>
                  <a:pt x="12771" y="6598"/>
                </a:lnTo>
                <a:lnTo>
                  <a:pt x="12726" y="6581"/>
                </a:lnTo>
                <a:lnTo>
                  <a:pt x="12681" y="6566"/>
                </a:lnTo>
                <a:lnTo>
                  <a:pt x="12635" y="6549"/>
                </a:lnTo>
                <a:lnTo>
                  <a:pt x="12587" y="6535"/>
                </a:lnTo>
                <a:lnTo>
                  <a:pt x="12538" y="6519"/>
                </a:lnTo>
                <a:lnTo>
                  <a:pt x="12488" y="6505"/>
                </a:lnTo>
                <a:lnTo>
                  <a:pt x="12438" y="6490"/>
                </a:lnTo>
                <a:lnTo>
                  <a:pt x="12332" y="6464"/>
                </a:lnTo>
                <a:lnTo>
                  <a:pt x="12222" y="6439"/>
                </a:lnTo>
                <a:lnTo>
                  <a:pt x="12108" y="6416"/>
                </a:lnTo>
                <a:lnTo>
                  <a:pt x="11988" y="6393"/>
                </a:lnTo>
                <a:lnTo>
                  <a:pt x="11865" y="6374"/>
                </a:lnTo>
                <a:lnTo>
                  <a:pt x="11738" y="6356"/>
                </a:lnTo>
                <a:lnTo>
                  <a:pt x="11605" y="6339"/>
                </a:lnTo>
                <a:lnTo>
                  <a:pt x="11468" y="6325"/>
                </a:lnTo>
                <a:lnTo>
                  <a:pt x="11327" y="631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5" name="钟"/>
          <p:cNvSpPr/>
          <p:nvPr/>
        </p:nvSpPr>
        <p:spPr bwMode="auto">
          <a:xfrm>
            <a:off x="4852670" y="2625725"/>
            <a:ext cx="534035" cy="534035"/>
          </a:xfrm>
          <a:custGeom>
            <a:avLst/>
            <a:gdLst>
              <a:gd name="T0" fmla="*/ 1004124 w 4122"/>
              <a:gd name="T1" fmla="*/ 12996 h 4156"/>
              <a:gd name="T2" fmla="*/ 1285140 w 4122"/>
              <a:gd name="T3" fmla="*/ 99204 h 4156"/>
              <a:gd name="T4" fmla="*/ 1293367 w 4122"/>
              <a:gd name="T5" fmla="*/ 103536 h 4156"/>
              <a:gd name="T6" fmla="*/ 1755809 w 4122"/>
              <a:gd name="T7" fmla="*/ 706989 h 4156"/>
              <a:gd name="T8" fmla="*/ 1757974 w 4122"/>
              <a:gd name="T9" fmla="*/ 715653 h 4156"/>
              <a:gd name="T10" fmla="*/ 1331904 w 4122"/>
              <a:gd name="T11" fmla="*/ 1663071 h 4156"/>
              <a:gd name="T12" fmla="*/ 772036 w 4122"/>
              <a:gd name="T13" fmla="*/ 1774405 h 4156"/>
              <a:gd name="T14" fmla="*/ 260232 w 4122"/>
              <a:gd name="T15" fmla="*/ 1521847 h 4156"/>
              <a:gd name="T16" fmla="*/ 93528 w 4122"/>
              <a:gd name="T17" fmla="*/ 496452 h 4156"/>
              <a:gd name="T18" fmla="*/ 97858 w 4122"/>
              <a:gd name="T19" fmla="*/ 488221 h 4156"/>
              <a:gd name="T20" fmla="*/ 701025 w 4122"/>
              <a:gd name="T21" fmla="*/ 25559 h 4156"/>
              <a:gd name="T22" fmla="*/ 709685 w 4122"/>
              <a:gd name="T23" fmla="*/ 23826 h 4156"/>
              <a:gd name="T24" fmla="*/ 471535 w 4122"/>
              <a:gd name="T25" fmla="*/ 480424 h 4156"/>
              <a:gd name="T26" fmla="*/ 431267 w 4122"/>
              <a:gd name="T27" fmla="*/ 403313 h 4156"/>
              <a:gd name="T28" fmla="*/ 471535 w 4122"/>
              <a:gd name="T29" fmla="*/ 480424 h 4156"/>
              <a:gd name="T30" fmla="*/ 1320213 w 4122"/>
              <a:gd name="T31" fmla="*/ 495152 h 4156"/>
              <a:gd name="T32" fmla="*/ 1360048 w 4122"/>
              <a:gd name="T33" fmla="*/ 418475 h 4156"/>
              <a:gd name="T34" fmla="*/ 1304625 w 4122"/>
              <a:gd name="T35" fmla="*/ 1307411 h 4156"/>
              <a:gd name="T36" fmla="*/ 1344893 w 4122"/>
              <a:gd name="T37" fmla="*/ 1384521 h 4156"/>
              <a:gd name="T38" fmla="*/ 1304625 w 4122"/>
              <a:gd name="T39" fmla="*/ 1307411 h 4156"/>
              <a:gd name="T40" fmla="*/ 455947 w 4122"/>
              <a:gd name="T41" fmla="*/ 1292248 h 4156"/>
              <a:gd name="T42" fmla="*/ 416112 w 4122"/>
              <a:gd name="T43" fmla="*/ 1369359 h 4156"/>
              <a:gd name="T44" fmla="*/ 906266 w 4122"/>
              <a:gd name="T45" fmla="*/ 1384954 h 4156"/>
              <a:gd name="T46" fmla="*/ 848244 w 4122"/>
              <a:gd name="T47" fmla="*/ 1569499 h 4156"/>
              <a:gd name="T48" fmla="*/ 906266 w 4122"/>
              <a:gd name="T49" fmla="*/ 1384954 h 4156"/>
              <a:gd name="T50" fmla="*/ 848244 w 4122"/>
              <a:gd name="T51" fmla="*/ 231331 h 4156"/>
              <a:gd name="T52" fmla="*/ 906266 w 4122"/>
              <a:gd name="T53" fmla="*/ 415876 h 4156"/>
              <a:gd name="T54" fmla="*/ 1361780 w 4122"/>
              <a:gd name="T55" fmla="*/ 871174 h 4156"/>
              <a:gd name="T56" fmla="*/ 1545805 w 4122"/>
              <a:gd name="T57" fmla="*/ 929656 h 4156"/>
              <a:gd name="T58" fmla="*/ 1361780 w 4122"/>
              <a:gd name="T59" fmla="*/ 871174 h 4156"/>
              <a:gd name="T60" fmla="*/ 208705 w 4122"/>
              <a:gd name="T61" fmla="*/ 929656 h 4156"/>
              <a:gd name="T62" fmla="*/ 393163 w 4122"/>
              <a:gd name="T63" fmla="*/ 871174 h 4156"/>
              <a:gd name="T64" fmla="*/ 895008 w 4122"/>
              <a:gd name="T65" fmla="*/ 754209 h 4156"/>
              <a:gd name="T66" fmla="*/ 591909 w 4122"/>
              <a:gd name="T67" fmla="*/ 333134 h 4156"/>
              <a:gd name="T68" fmla="*/ 781995 w 4122"/>
              <a:gd name="T69" fmla="*/ 813558 h 4156"/>
              <a:gd name="T70" fmla="*/ 895008 w 4122"/>
              <a:gd name="T71" fmla="*/ 1028860 h 4156"/>
              <a:gd name="T72" fmla="*/ 1029671 w 4122"/>
              <a:gd name="T73" fmla="*/ 864243 h 4156"/>
              <a:gd name="T74" fmla="*/ 1192045 w 4122"/>
              <a:gd name="T75" fmla="*/ 540639 h 4156"/>
              <a:gd name="T76" fmla="*/ 895008 w 4122"/>
              <a:gd name="T77" fmla="*/ 754209 h 4156"/>
              <a:gd name="T78" fmla="*/ 1594734 w 4122"/>
              <a:gd name="T79" fmla="*/ 979042 h 4156"/>
              <a:gd name="T80" fmla="*/ 1583476 w 4122"/>
              <a:gd name="T81" fmla="*/ 742945 h 4156"/>
              <a:gd name="T82" fmla="*/ 1582177 w 4122"/>
              <a:gd name="T83" fmla="*/ 735581 h 4156"/>
              <a:gd name="T84" fmla="*/ 1452277 w 4122"/>
              <a:gd name="T85" fmla="*/ 460063 h 4156"/>
              <a:gd name="T86" fmla="*/ 1220190 w 4122"/>
              <a:gd name="T87" fmla="*/ 263821 h 4156"/>
              <a:gd name="T88" fmla="*/ 1214128 w 4122"/>
              <a:gd name="T89" fmla="*/ 260789 h 4156"/>
              <a:gd name="T90" fmla="*/ 983340 w 4122"/>
              <a:gd name="T91" fmla="*/ 188011 h 4156"/>
              <a:gd name="T92" fmla="*/ 977278 w 4122"/>
              <a:gd name="T93" fmla="*/ 187577 h 4156"/>
              <a:gd name="T94" fmla="*/ 736964 w 4122"/>
              <a:gd name="T95" fmla="*/ 197974 h 4156"/>
              <a:gd name="T96" fmla="*/ 730036 w 4122"/>
              <a:gd name="T97" fmla="*/ 199274 h 4156"/>
              <a:gd name="T98" fmla="*/ 456380 w 4122"/>
              <a:gd name="T99" fmla="*/ 327502 h 4156"/>
              <a:gd name="T100" fmla="*/ 455081 w 4122"/>
              <a:gd name="T101" fmla="*/ 328369 h 4156"/>
              <a:gd name="T102" fmla="*/ 384503 w 4122"/>
              <a:gd name="T103" fmla="*/ 390317 h 4156"/>
              <a:gd name="T104" fmla="*/ 261964 w 4122"/>
              <a:gd name="T105" fmla="*/ 554935 h 4156"/>
              <a:gd name="T106" fmla="*/ 256335 w 4122"/>
              <a:gd name="T107" fmla="*/ 564898 h 4156"/>
              <a:gd name="T108" fmla="*/ 204375 w 4122"/>
              <a:gd name="T109" fmla="*/ 695293 h 4156"/>
              <a:gd name="T110" fmla="*/ 176230 w 4122"/>
              <a:gd name="T111" fmla="*/ 893700 h 4156"/>
              <a:gd name="T112" fmla="*/ 623085 w 4122"/>
              <a:gd name="T113" fmla="*/ 1554770 h 4156"/>
              <a:gd name="T114" fmla="*/ 703623 w 4122"/>
              <a:gd name="T115" fmla="*/ 1581629 h 4156"/>
              <a:gd name="T116" fmla="*/ 793686 w 4122"/>
              <a:gd name="T117" fmla="*/ 1599390 h 4156"/>
              <a:gd name="T118" fmla="*/ 873358 w 4122"/>
              <a:gd name="T119" fmla="*/ 1605888 h 4156"/>
              <a:gd name="T120" fmla="*/ 1243572 w 4122"/>
              <a:gd name="T121" fmla="*/ 1510583 h 4156"/>
              <a:gd name="T122" fmla="*/ 1594734 w 4122"/>
              <a:gd name="T123" fmla="*/ 979042 h 41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122" h="4156">
                <a:moveTo>
                  <a:pt x="2309" y="29"/>
                </a:moveTo>
                <a:cubicBezTo>
                  <a:pt x="2319" y="30"/>
                  <a:pt x="2319" y="30"/>
                  <a:pt x="2319" y="30"/>
                </a:cubicBezTo>
                <a:cubicBezTo>
                  <a:pt x="2328" y="31"/>
                  <a:pt x="2328" y="31"/>
                  <a:pt x="2328" y="31"/>
                </a:cubicBezTo>
                <a:cubicBezTo>
                  <a:pt x="2555" y="62"/>
                  <a:pt x="2770" y="130"/>
                  <a:pt x="2968" y="229"/>
                </a:cubicBezTo>
                <a:cubicBezTo>
                  <a:pt x="2976" y="233"/>
                  <a:pt x="2976" y="233"/>
                  <a:pt x="2976" y="233"/>
                </a:cubicBezTo>
                <a:cubicBezTo>
                  <a:pt x="2987" y="239"/>
                  <a:pt x="2987" y="239"/>
                  <a:pt x="2987" y="239"/>
                </a:cubicBezTo>
                <a:cubicBezTo>
                  <a:pt x="3262" y="380"/>
                  <a:pt x="3496" y="578"/>
                  <a:pt x="3677" y="815"/>
                </a:cubicBezTo>
                <a:cubicBezTo>
                  <a:pt x="3859" y="1052"/>
                  <a:pt x="3991" y="1329"/>
                  <a:pt x="4055" y="1632"/>
                </a:cubicBezTo>
                <a:cubicBezTo>
                  <a:pt x="4058" y="1645"/>
                  <a:pt x="4058" y="1645"/>
                  <a:pt x="4058" y="1645"/>
                </a:cubicBezTo>
                <a:cubicBezTo>
                  <a:pt x="4060" y="1652"/>
                  <a:pt x="4060" y="1652"/>
                  <a:pt x="4060" y="1652"/>
                </a:cubicBezTo>
                <a:cubicBezTo>
                  <a:pt x="4122" y="1954"/>
                  <a:pt x="4116" y="2275"/>
                  <a:pt x="4031" y="2594"/>
                </a:cubicBezTo>
                <a:cubicBezTo>
                  <a:pt x="3885" y="3141"/>
                  <a:pt x="3530" y="3576"/>
                  <a:pt x="3076" y="3839"/>
                </a:cubicBezTo>
                <a:cubicBezTo>
                  <a:pt x="2697" y="4058"/>
                  <a:pt x="2248" y="4156"/>
                  <a:pt x="1793" y="4098"/>
                </a:cubicBezTo>
                <a:cubicBezTo>
                  <a:pt x="1783" y="4096"/>
                  <a:pt x="1783" y="4096"/>
                  <a:pt x="1783" y="4096"/>
                </a:cubicBezTo>
                <a:cubicBezTo>
                  <a:pt x="1774" y="4095"/>
                  <a:pt x="1774" y="4095"/>
                  <a:pt x="1774" y="4095"/>
                </a:cubicBezTo>
                <a:cubicBezTo>
                  <a:pt x="1318" y="4033"/>
                  <a:pt x="910" y="3823"/>
                  <a:pt x="601" y="3513"/>
                </a:cubicBezTo>
                <a:cubicBezTo>
                  <a:pt x="230" y="3142"/>
                  <a:pt x="0" y="2629"/>
                  <a:pt x="0" y="2063"/>
                </a:cubicBezTo>
                <a:cubicBezTo>
                  <a:pt x="0" y="1734"/>
                  <a:pt x="78" y="1422"/>
                  <a:pt x="216" y="1146"/>
                </a:cubicBezTo>
                <a:cubicBezTo>
                  <a:pt x="220" y="1139"/>
                  <a:pt x="220" y="1139"/>
                  <a:pt x="220" y="1139"/>
                </a:cubicBezTo>
                <a:cubicBezTo>
                  <a:pt x="226" y="1127"/>
                  <a:pt x="226" y="1127"/>
                  <a:pt x="226" y="1127"/>
                </a:cubicBezTo>
                <a:cubicBezTo>
                  <a:pt x="367" y="851"/>
                  <a:pt x="566" y="617"/>
                  <a:pt x="803" y="436"/>
                </a:cubicBezTo>
                <a:cubicBezTo>
                  <a:pt x="1040" y="255"/>
                  <a:pt x="1317" y="123"/>
                  <a:pt x="1619" y="59"/>
                </a:cubicBezTo>
                <a:cubicBezTo>
                  <a:pt x="1632" y="56"/>
                  <a:pt x="1632" y="56"/>
                  <a:pt x="1632" y="56"/>
                </a:cubicBezTo>
                <a:cubicBezTo>
                  <a:pt x="1639" y="55"/>
                  <a:pt x="1639" y="55"/>
                  <a:pt x="1639" y="55"/>
                </a:cubicBezTo>
                <a:cubicBezTo>
                  <a:pt x="1855" y="10"/>
                  <a:pt x="2081" y="0"/>
                  <a:pt x="2309" y="29"/>
                </a:cubicBezTo>
                <a:close/>
                <a:moveTo>
                  <a:pt x="1089" y="1109"/>
                </a:moveTo>
                <a:cubicBezTo>
                  <a:pt x="1131" y="1066"/>
                  <a:pt x="1131" y="1066"/>
                  <a:pt x="1131" y="1066"/>
                </a:cubicBezTo>
                <a:cubicBezTo>
                  <a:pt x="996" y="931"/>
                  <a:pt x="996" y="931"/>
                  <a:pt x="996" y="931"/>
                </a:cubicBezTo>
                <a:cubicBezTo>
                  <a:pt x="954" y="973"/>
                  <a:pt x="954" y="973"/>
                  <a:pt x="954" y="973"/>
                </a:cubicBezTo>
                <a:cubicBezTo>
                  <a:pt x="1089" y="1109"/>
                  <a:pt x="1089" y="1109"/>
                  <a:pt x="1089" y="1109"/>
                </a:cubicBezTo>
                <a:close/>
                <a:moveTo>
                  <a:pt x="3006" y="1101"/>
                </a:moveTo>
                <a:cubicBezTo>
                  <a:pt x="3049" y="1143"/>
                  <a:pt x="3049" y="1143"/>
                  <a:pt x="3049" y="1143"/>
                </a:cubicBezTo>
                <a:cubicBezTo>
                  <a:pt x="3183" y="1009"/>
                  <a:pt x="3183" y="1009"/>
                  <a:pt x="3183" y="1009"/>
                </a:cubicBezTo>
                <a:cubicBezTo>
                  <a:pt x="3141" y="966"/>
                  <a:pt x="3141" y="966"/>
                  <a:pt x="3141" y="966"/>
                </a:cubicBezTo>
                <a:cubicBezTo>
                  <a:pt x="3006" y="1101"/>
                  <a:pt x="3006" y="1101"/>
                  <a:pt x="3006" y="1101"/>
                </a:cubicBezTo>
                <a:close/>
                <a:moveTo>
                  <a:pt x="3013" y="3018"/>
                </a:moveTo>
                <a:cubicBezTo>
                  <a:pt x="2971" y="3061"/>
                  <a:pt x="2971" y="3061"/>
                  <a:pt x="2971" y="3061"/>
                </a:cubicBezTo>
                <a:cubicBezTo>
                  <a:pt x="3106" y="3196"/>
                  <a:pt x="3106" y="3196"/>
                  <a:pt x="3106" y="3196"/>
                </a:cubicBezTo>
                <a:cubicBezTo>
                  <a:pt x="3148" y="3153"/>
                  <a:pt x="3148" y="3153"/>
                  <a:pt x="3148" y="3153"/>
                </a:cubicBezTo>
                <a:cubicBezTo>
                  <a:pt x="3013" y="3018"/>
                  <a:pt x="3013" y="3018"/>
                  <a:pt x="3013" y="3018"/>
                </a:cubicBezTo>
                <a:close/>
                <a:moveTo>
                  <a:pt x="1096" y="3026"/>
                </a:moveTo>
                <a:cubicBezTo>
                  <a:pt x="1053" y="2983"/>
                  <a:pt x="1053" y="2983"/>
                  <a:pt x="1053" y="2983"/>
                </a:cubicBezTo>
                <a:cubicBezTo>
                  <a:pt x="919" y="3118"/>
                  <a:pt x="919" y="3118"/>
                  <a:pt x="919" y="3118"/>
                </a:cubicBezTo>
                <a:cubicBezTo>
                  <a:pt x="961" y="3161"/>
                  <a:pt x="961" y="3161"/>
                  <a:pt x="961" y="3161"/>
                </a:cubicBezTo>
                <a:cubicBezTo>
                  <a:pt x="1096" y="3026"/>
                  <a:pt x="1096" y="3026"/>
                  <a:pt x="1096" y="3026"/>
                </a:cubicBezTo>
                <a:close/>
                <a:moveTo>
                  <a:pt x="2093" y="3197"/>
                </a:moveTo>
                <a:cubicBezTo>
                  <a:pt x="1959" y="3197"/>
                  <a:pt x="1959" y="3197"/>
                  <a:pt x="1959" y="3197"/>
                </a:cubicBezTo>
                <a:cubicBezTo>
                  <a:pt x="1959" y="3623"/>
                  <a:pt x="1959" y="3623"/>
                  <a:pt x="1959" y="3623"/>
                </a:cubicBezTo>
                <a:cubicBezTo>
                  <a:pt x="2093" y="3623"/>
                  <a:pt x="2093" y="3623"/>
                  <a:pt x="2093" y="3623"/>
                </a:cubicBezTo>
                <a:cubicBezTo>
                  <a:pt x="2093" y="3197"/>
                  <a:pt x="2093" y="3197"/>
                  <a:pt x="2093" y="3197"/>
                </a:cubicBezTo>
                <a:close/>
                <a:moveTo>
                  <a:pt x="2093" y="534"/>
                </a:moveTo>
                <a:cubicBezTo>
                  <a:pt x="1959" y="534"/>
                  <a:pt x="1959" y="534"/>
                  <a:pt x="1959" y="534"/>
                </a:cubicBezTo>
                <a:cubicBezTo>
                  <a:pt x="1959" y="960"/>
                  <a:pt x="1959" y="960"/>
                  <a:pt x="1959" y="960"/>
                </a:cubicBezTo>
                <a:cubicBezTo>
                  <a:pt x="2093" y="960"/>
                  <a:pt x="2093" y="960"/>
                  <a:pt x="2093" y="960"/>
                </a:cubicBezTo>
                <a:cubicBezTo>
                  <a:pt x="2093" y="534"/>
                  <a:pt x="2093" y="534"/>
                  <a:pt x="2093" y="534"/>
                </a:cubicBezTo>
                <a:close/>
                <a:moveTo>
                  <a:pt x="3145" y="2011"/>
                </a:moveTo>
                <a:cubicBezTo>
                  <a:pt x="3145" y="2146"/>
                  <a:pt x="3145" y="2146"/>
                  <a:pt x="3145" y="2146"/>
                </a:cubicBezTo>
                <a:cubicBezTo>
                  <a:pt x="3570" y="2146"/>
                  <a:pt x="3570" y="2146"/>
                  <a:pt x="3570" y="2146"/>
                </a:cubicBezTo>
                <a:cubicBezTo>
                  <a:pt x="3570" y="2011"/>
                  <a:pt x="3570" y="2011"/>
                  <a:pt x="3570" y="2011"/>
                </a:cubicBezTo>
                <a:cubicBezTo>
                  <a:pt x="3145" y="2011"/>
                  <a:pt x="3145" y="2011"/>
                  <a:pt x="3145" y="2011"/>
                </a:cubicBezTo>
                <a:close/>
                <a:moveTo>
                  <a:pt x="482" y="2011"/>
                </a:moveTo>
                <a:cubicBezTo>
                  <a:pt x="482" y="2146"/>
                  <a:pt x="482" y="2146"/>
                  <a:pt x="482" y="2146"/>
                </a:cubicBezTo>
                <a:cubicBezTo>
                  <a:pt x="908" y="2146"/>
                  <a:pt x="908" y="2146"/>
                  <a:pt x="908" y="2146"/>
                </a:cubicBezTo>
                <a:cubicBezTo>
                  <a:pt x="908" y="2011"/>
                  <a:pt x="908" y="2011"/>
                  <a:pt x="908" y="2011"/>
                </a:cubicBezTo>
                <a:cubicBezTo>
                  <a:pt x="482" y="2011"/>
                  <a:pt x="482" y="2011"/>
                  <a:pt x="482" y="2011"/>
                </a:cubicBezTo>
                <a:close/>
                <a:moveTo>
                  <a:pt x="2067" y="1741"/>
                </a:moveTo>
                <a:cubicBezTo>
                  <a:pt x="2035" y="1741"/>
                  <a:pt x="2004" y="1746"/>
                  <a:pt x="1975" y="1755"/>
                </a:cubicBezTo>
                <a:cubicBezTo>
                  <a:pt x="1807" y="1412"/>
                  <a:pt x="1602" y="1084"/>
                  <a:pt x="1367" y="769"/>
                </a:cubicBezTo>
                <a:cubicBezTo>
                  <a:pt x="1314" y="798"/>
                  <a:pt x="1261" y="827"/>
                  <a:pt x="1208" y="856"/>
                </a:cubicBezTo>
                <a:cubicBezTo>
                  <a:pt x="1372" y="1222"/>
                  <a:pt x="1572" y="1561"/>
                  <a:pt x="1806" y="1878"/>
                </a:cubicBezTo>
                <a:cubicBezTo>
                  <a:pt x="1771" y="1929"/>
                  <a:pt x="1750" y="1991"/>
                  <a:pt x="1750" y="2058"/>
                </a:cubicBezTo>
                <a:cubicBezTo>
                  <a:pt x="1750" y="2234"/>
                  <a:pt x="1892" y="2375"/>
                  <a:pt x="2067" y="2375"/>
                </a:cubicBezTo>
                <a:cubicBezTo>
                  <a:pt x="2242" y="2375"/>
                  <a:pt x="2384" y="2234"/>
                  <a:pt x="2384" y="2058"/>
                </a:cubicBezTo>
                <a:cubicBezTo>
                  <a:pt x="2384" y="2037"/>
                  <a:pt x="2382" y="2015"/>
                  <a:pt x="2378" y="1995"/>
                </a:cubicBezTo>
                <a:cubicBezTo>
                  <a:pt x="2572" y="1823"/>
                  <a:pt x="2750" y="1624"/>
                  <a:pt x="2904" y="1390"/>
                </a:cubicBezTo>
                <a:cubicBezTo>
                  <a:pt x="2854" y="1343"/>
                  <a:pt x="2804" y="1295"/>
                  <a:pt x="2753" y="1248"/>
                </a:cubicBezTo>
                <a:cubicBezTo>
                  <a:pt x="2549" y="1400"/>
                  <a:pt x="2368" y="1576"/>
                  <a:pt x="2206" y="1773"/>
                </a:cubicBezTo>
                <a:cubicBezTo>
                  <a:pt x="2164" y="1753"/>
                  <a:pt x="2117" y="1741"/>
                  <a:pt x="2067" y="1741"/>
                </a:cubicBezTo>
                <a:close/>
                <a:moveTo>
                  <a:pt x="3683" y="2260"/>
                </a:moveTo>
                <a:cubicBezTo>
                  <a:pt x="3683" y="2260"/>
                  <a:pt x="3683" y="2260"/>
                  <a:pt x="3683" y="2260"/>
                </a:cubicBezTo>
                <a:cubicBezTo>
                  <a:pt x="3690" y="2195"/>
                  <a:pt x="3694" y="2129"/>
                  <a:pt x="3694" y="2063"/>
                </a:cubicBezTo>
                <a:cubicBezTo>
                  <a:pt x="3694" y="1943"/>
                  <a:pt x="3682" y="1827"/>
                  <a:pt x="3657" y="1715"/>
                </a:cubicBezTo>
                <a:cubicBezTo>
                  <a:pt x="3655" y="1704"/>
                  <a:pt x="3655" y="1704"/>
                  <a:pt x="3655" y="1704"/>
                </a:cubicBezTo>
                <a:cubicBezTo>
                  <a:pt x="3654" y="1698"/>
                  <a:pt x="3654" y="1698"/>
                  <a:pt x="3654" y="1698"/>
                </a:cubicBezTo>
                <a:cubicBezTo>
                  <a:pt x="3617" y="1537"/>
                  <a:pt x="3556" y="1383"/>
                  <a:pt x="3474" y="1242"/>
                </a:cubicBezTo>
                <a:cubicBezTo>
                  <a:pt x="3438" y="1179"/>
                  <a:pt x="3398" y="1120"/>
                  <a:pt x="3354" y="1062"/>
                </a:cubicBezTo>
                <a:cubicBezTo>
                  <a:pt x="3311" y="1006"/>
                  <a:pt x="3263" y="951"/>
                  <a:pt x="3213" y="901"/>
                </a:cubicBezTo>
                <a:cubicBezTo>
                  <a:pt x="3097" y="785"/>
                  <a:pt x="2964" y="687"/>
                  <a:pt x="2818" y="609"/>
                </a:cubicBezTo>
                <a:cubicBezTo>
                  <a:pt x="2813" y="607"/>
                  <a:pt x="2813" y="607"/>
                  <a:pt x="2813" y="607"/>
                </a:cubicBezTo>
                <a:cubicBezTo>
                  <a:pt x="2804" y="602"/>
                  <a:pt x="2804" y="602"/>
                  <a:pt x="2804" y="602"/>
                </a:cubicBezTo>
                <a:cubicBezTo>
                  <a:pt x="2701" y="549"/>
                  <a:pt x="2592" y="507"/>
                  <a:pt x="2476" y="476"/>
                </a:cubicBezTo>
                <a:cubicBezTo>
                  <a:pt x="2408" y="457"/>
                  <a:pt x="2340" y="444"/>
                  <a:pt x="2271" y="434"/>
                </a:cubicBezTo>
                <a:cubicBezTo>
                  <a:pt x="2269" y="434"/>
                  <a:pt x="2269" y="434"/>
                  <a:pt x="2269" y="434"/>
                </a:cubicBezTo>
                <a:cubicBezTo>
                  <a:pt x="2257" y="433"/>
                  <a:pt x="2257" y="433"/>
                  <a:pt x="2257" y="433"/>
                </a:cubicBezTo>
                <a:cubicBezTo>
                  <a:pt x="2189" y="424"/>
                  <a:pt x="2121" y="420"/>
                  <a:pt x="2051" y="420"/>
                </a:cubicBezTo>
                <a:cubicBezTo>
                  <a:pt x="1931" y="420"/>
                  <a:pt x="1814" y="432"/>
                  <a:pt x="1702" y="457"/>
                </a:cubicBezTo>
                <a:cubicBezTo>
                  <a:pt x="1692" y="459"/>
                  <a:pt x="1692" y="459"/>
                  <a:pt x="1692" y="459"/>
                </a:cubicBezTo>
                <a:cubicBezTo>
                  <a:pt x="1686" y="460"/>
                  <a:pt x="1686" y="460"/>
                  <a:pt x="1686" y="460"/>
                </a:cubicBezTo>
                <a:cubicBezTo>
                  <a:pt x="1525" y="497"/>
                  <a:pt x="1371" y="558"/>
                  <a:pt x="1229" y="640"/>
                </a:cubicBezTo>
                <a:cubicBezTo>
                  <a:pt x="1168" y="675"/>
                  <a:pt x="1110" y="714"/>
                  <a:pt x="1054" y="756"/>
                </a:cubicBezTo>
                <a:cubicBezTo>
                  <a:pt x="1053" y="757"/>
                  <a:pt x="1053" y="757"/>
                  <a:pt x="1053" y="757"/>
                </a:cubicBezTo>
                <a:cubicBezTo>
                  <a:pt x="1051" y="758"/>
                  <a:pt x="1051" y="758"/>
                  <a:pt x="1051" y="758"/>
                </a:cubicBezTo>
                <a:cubicBezTo>
                  <a:pt x="1048" y="761"/>
                  <a:pt x="1048" y="761"/>
                  <a:pt x="1048" y="761"/>
                </a:cubicBezTo>
                <a:cubicBezTo>
                  <a:pt x="992" y="804"/>
                  <a:pt x="939" y="851"/>
                  <a:pt x="888" y="901"/>
                </a:cubicBezTo>
                <a:cubicBezTo>
                  <a:pt x="777" y="1012"/>
                  <a:pt x="682" y="1139"/>
                  <a:pt x="606" y="1279"/>
                </a:cubicBezTo>
                <a:cubicBezTo>
                  <a:pt x="605" y="1281"/>
                  <a:pt x="605" y="1281"/>
                  <a:pt x="605" y="1281"/>
                </a:cubicBezTo>
                <a:cubicBezTo>
                  <a:pt x="599" y="1292"/>
                  <a:pt x="599" y="1292"/>
                  <a:pt x="599" y="1292"/>
                </a:cubicBezTo>
                <a:cubicBezTo>
                  <a:pt x="592" y="1304"/>
                  <a:pt x="592" y="1304"/>
                  <a:pt x="592" y="1304"/>
                </a:cubicBezTo>
                <a:cubicBezTo>
                  <a:pt x="592" y="1305"/>
                  <a:pt x="592" y="1305"/>
                  <a:pt x="592" y="1305"/>
                </a:cubicBezTo>
                <a:cubicBezTo>
                  <a:pt x="543" y="1399"/>
                  <a:pt x="503" y="1499"/>
                  <a:pt x="472" y="1605"/>
                </a:cubicBezTo>
                <a:cubicBezTo>
                  <a:pt x="472" y="1605"/>
                  <a:pt x="472" y="1605"/>
                  <a:pt x="472" y="1605"/>
                </a:cubicBezTo>
                <a:cubicBezTo>
                  <a:pt x="429" y="1750"/>
                  <a:pt x="407" y="1904"/>
                  <a:pt x="407" y="2063"/>
                </a:cubicBezTo>
                <a:cubicBezTo>
                  <a:pt x="407" y="2517"/>
                  <a:pt x="591" y="2928"/>
                  <a:pt x="888" y="3225"/>
                </a:cubicBezTo>
                <a:cubicBezTo>
                  <a:pt x="1044" y="3381"/>
                  <a:pt x="1231" y="3506"/>
                  <a:pt x="1439" y="3589"/>
                </a:cubicBezTo>
                <a:cubicBezTo>
                  <a:pt x="1439" y="3589"/>
                  <a:pt x="1439" y="3589"/>
                  <a:pt x="1439" y="3589"/>
                </a:cubicBezTo>
                <a:cubicBezTo>
                  <a:pt x="1499" y="3613"/>
                  <a:pt x="1561" y="3634"/>
                  <a:pt x="1625" y="3651"/>
                </a:cubicBezTo>
                <a:cubicBezTo>
                  <a:pt x="1692" y="3669"/>
                  <a:pt x="1760" y="3682"/>
                  <a:pt x="1827" y="3692"/>
                </a:cubicBezTo>
                <a:cubicBezTo>
                  <a:pt x="1833" y="3692"/>
                  <a:pt x="1833" y="3692"/>
                  <a:pt x="1833" y="3692"/>
                </a:cubicBezTo>
                <a:cubicBezTo>
                  <a:pt x="1835" y="3693"/>
                  <a:pt x="1835" y="3693"/>
                  <a:pt x="1835" y="3693"/>
                </a:cubicBezTo>
                <a:cubicBezTo>
                  <a:pt x="1894" y="3701"/>
                  <a:pt x="1955" y="3705"/>
                  <a:pt x="2017" y="3707"/>
                </a:cubicBezTo>
                <a:cubicBezTo>
                  <a:pt x="2016" y="3707"/>
                  <a:pt x="2016" y="3707"/>
                  <a:pt x="2016" y="3707"/>
                </a:cubicBezTo>
                <a:cubicBezTo>
                  <a:pt x="2321" y="3714"/>
                  <a:pt x="2617" y="3634"/>
                  <a:pt x="2872" y="3487"/>
                </a:cubicBezTo>
                <a:cubicBezTo>
                  <a:pt x="3237" y="3276"/>
                  <a:pt x="3521" y="2927"/>
                  <a:pt x="3638" y="2489"/>
                </a:cubicBezTo>
                <a:cubicBezTo>
                  <a:pt x="3659" y="2412"/>
                  <a:pt x="3674" y="2336"/>
                  <a:pt x="3683" y="226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6" name="沙漏"/>
          <p:cNvSpPr/>
          <p:nvPr/>
        </p:nvSpPr>
        <p:spPr bwMode="auto">
          <a:xfrm>
            <a:off x="4907280" y="4737735"/>
            <a:ext cx="433705" cy="433705"/>
          </a:xfrm>
          <a:custGeom>
            <a:avLst/>
            <a:gdLst>
              <a:gd name="T0" fmla="*/ 1260453 w 2358"/>
              <a:gd name="T1" fmla="*/ 1658275 h 3281"/>
              <a:gd name="T2" fmla="*/ 1293926 w 2358"/>
              <a:gd name="T3" fmla="*/ 1691748 h 3281"/>
              <a:gd name="T4" fmla="*/ 1293926 w 2358"/>
              <a:gd name="T5" fmla="*/ 1800397 h 3281"/>
              <a:gd name="T6" fmla="*/ 0 w 2358"/>
              <a:gd name="T7" fmla="*/ 1800397 h 3281"/>
              <a:gd name="T8" fmla="*/ 0 w 2358"/>
              <a:gd name="T9" fmla="*/ 1691748 h 3281"/>
              <a:gd name="T10" fmla="*/ 33473 w 2358"/>
              <a:gd name="T11" fmla="*/ 1658275 h 3281"/>
              <a:gd name="T12" fmla="*/ 144867 w 2358"/>
              <a:gd name="T13" fmla="*/ 1658275 h 3281"/>
              <a:gd name="T14" fmla="*/ 440088 w 2358"/>
              <a:gd name="T15" fmla="*/ 900473 h 3281"/>
              <a:gd name="T16" fmla="*/ 142123 w 2358"/>
              <a:gd name="T17" fmla="*/ 142671 h 3281"/>
              <a:gd name="T18" fmla="*/ 33473 w 2358"/>
              <a:gd name="T19" fmla="*/ 142671 h 3281"/>
              <a:gd name="T20" fmla="*/ 0 w 2358"/>
              <a:gd name="T21" fmla="*/ 109198 h 3281"/>
              <a:gd name="T22" fmla="*/ 0 w 2358"/>
              <a:gd name="T23" fmla="*/ 0 h 3281"/>
              <a:gd name="T24" fmla="*/ 1293926 w 2358"/>
              <a:gd name="T25" fmla="*/ 0 h 3281"/>
              <a:gd name="T26" fmla="*/ 1293926 w 2358"/>
              <a:gd name="T27" fmla="*/ 109198 h 3281"/>
              <a:gd name="T28" fmla="*/ 1260453 w 2358"/>
              <a:gd name="T29" fmla="*/ 142671 h 3281"/>
              <a:gd name="T30" fmla="*/ 1131499 w 2358"/>
              <a:gd name="T31" fmla="*/ 142671 h 3281"/>
              <a:gd name="T32" fmla="*/ 833534 w 2358"/>
              <a:gd name="T33" fmla="*/ 900473 h 3281"/>
              <a:gd name="T34" fmla="*/ 1128756 w 2358"/>
              <a:gd name="T35" fmla="*/ 1658275 h 3281"/>
              <a:gd name="T36" fmla="*/ 1260453 w 2358"/>
              <a:gd name="T37" fmla="*/ 1658275 h 3281"/>
              <a:gd name="T38" fmla="*/ 740797 w 2358"/>
              <a:gd name="T39" fmla="*/ 900473 h 3281"/>
              <a:gd name="T40" fmla="*/ 1038762 w 2358"/>
              <a:gd name="T41" fmla="*/ 142671 h 3281"/>
              <a:gd name="T42" fmla="*/ 234860 w 2358"/>
              <a:gd name="T43" fmla="*/ 142671 h 3281"/>
              <a:gd name="T44" fmla="*/ 532825 w 2358"/>
              <a:gd name="T45" fmla="*/ 900473 h 3281"/>
              <a:gd name="T46" fmla="*/ 237055 w 2358"/>
              <a:gd name="T47" fmla="*/ 1658275 h 3281"/>
              <a:gd name="T48" fmla="*/ 287539 w 2358"/>
              <a:gd name="T49" fmla="*/ 1658275 h 3281"/>
              <a:gd name="T50" fmla="*/ 407164 w 2358"/>
              <a:gd name="T51" fmla="*/ 1544687 h 3281"/>
              <a:gd name="T52" fmla="*/ 495511 w 2358"/>
              <a:gd name="T53" fmla="*/ 1499691 h 3281"/>
              <a:gd name="T54" fmla="*/ 595382 w 2358"/>
              <a:gd name="T55" fmla="*/ 1441525 h 3281"/>
              <a:gd name="T56" fmla="*/ 633245 w 2358"/>
              <a:gd name="T57" fmla="*/ 1374579 h 3281"/>
              <a:gd name="T58" fmla="*/ 671108 w 2358"/>
              <a:gd name="T59" fmla="*/ 1441525 h 3281"/>
              <a:gd name="T60" fmla="*/ 769880 w 2358"/>
              <a:gd name="T61" fmla="*/ 1499691 h 3281"/>
              <a:gd name="T62" fmla="*/ 858227 w 2358"/>
              <a:gd name="T63" fmla="*/ 1544687 h 3281"/>
              <a:gd name="T64" fmla="*/ 976755 w 2358"/>
              <a:gd name="T65" fmla="*/ 1658275 h 3281"/>
              <a:gd name="T66" fmla="*/ 1036568 w 2358"/>
              <a:gd name="T67" fmla="*/ 1658275 h 3281"/>
              <a:gd name="T68" fmla="*/ 740797 w 2358"/>
              <a:gd name="T69" fmla="*/ 900473 h 3281"/>
              <a:gd name="T70" fmla="*/ 671656 w 2358"/>
              <a:gd name="T71" fmla="*/ 802798 h 3281"/>
              <a:gd name="T72" fmla="*/ 651353 w 2358"/>
              <a:gd name="T73" fmla="*/ 892791 h 3281"/>
              <a:gd name="T74" fmla="*/ 642573 w 2358"/>
              <a:gd name="T75" fmla="*/ 952603 h 3281"/>
              <a:gd name="T76" fmla="*/ 633245 w 2358"/>
              <a:gd name="T77" fmla="*/ 892791 h 3281"/>
              <a:gd name="T78" fmla="*/ 613490 w 2358"/>
              <a:gd name="T79" fmla="*/ 802798 h 3281"/>
              <a:gd name="T80" fmla="*/ 544898 w 2358"/>
              <a:gd name="T81" fmla="*/ 718293 h 3281"/>
              <a:gd name="T82" fmla="*/ 461489 w 2358"/>
              <a:gd name="T83" fmla="*/ 627203 h 3281"/>
              <a:gd name="T84" fmla="*/ 351742 w 2358"/>
              <a:gd name="T85" fmla="*/ 494410 h 3281"/>
              <a:gd name="T86" fmla="*/ 641476 w 2358"/>
              <a:gd name="T87" fmla="*/ 589341 h 3281"/>
              <a:gd name="T88" fmla="*/ 932307 w 2358"/>
              <a:gd name="T89" fmla="*/ 494410 h 3281"/>
              <a:gd name="T90" fmla="*/ 822559 w 2358"/>
              <a:gd name="T91" fmla="*/ 627203 h 3281"/>
              <a:gd name="T92" fmla="*/ 739700 w 2358"/>
              <a:gd name="T93" fmla="*/ 718293 h 3281"/>
              <a:gd name="T94" fmla="*/ 671656 w 2358"/>
              <a:gd name="T95" fmla="*/ 802798 h 32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58" h="3281">
                <a:moveTo>
                  <a:pt x="2297" y="3022"/>
                </a:moveTo>
                <a:cubicBezTo>
                  <a:pt x="2331" y="3022"/>
                  <a:pt x="2358" y="3049"/>
                  <a:pt x="2358" y="3083"/>
                </a:cubicBezTo>
                <a:cubicBezTo>
                  <a:pt x="2358" y="3116"/>
                  <a:pt x="2358" y="3281"/>
                  <a:pt x="2358" y="3281"/>
                </a:cubicBezTo>
                <a:cubicBezTo>
                  <a:pt x="0" y="3281"/>
                  <a:pt x="0" y="3281"/>
                  <a:pt x="0" y="3281"/>
                </a:cubicBezTo>
                <a:cubicBezTo>
                  <a:pt x="0" y="3281"/>
                  <a:pt x="0" y="3116"/>
                  <a:pt x="0" y="3083"/>
                </a:cubicBezTo>
                <a:cubicBezTo>
                  <a:pt x="0" y="3049"/>
                  <a:pt x="27" y="3022"/>
                  <a:pt x="61" y="3022"/>
                </a:cubicBezTo>
                <a:cubicBezTo>
                  <a:pt x="264" y="3022"/>
                  <a:pt x="264" y="3022"/>
                  <a:pt x="264" y="3022"/>
                </a:cubicBezTo>
                <a:cubicBezTo>
                  <a:pt x="274" y="2213"/>
                  <a:pt x="802" y="1968"/>
                  <a:pt x="802" y="1641"/>
                </a:cubicBezTo>
                <a:cubicBezTo>
                  <a:pt x="802" y="1313"/>
                  <a:pt x="264" y="1307"/>
                  <a:pt x="259" y="260"/>
                </a:cubicBezTo>
                <a:cubicBezTo>
                  <a:pt x="61" y="260"/>
                  <a:pt x="61" y="260"/>
                  <a:pt x="61" y="260"/>
                </a:cubicBezTo>
                <a:cubicBezTo>
                  <a:pt x="27" y="260"/>
                  <a:pt x="0" y="233"/>
                  <a:pt x="0" y="199"/>
                </a:cubicBezTo>
                <a:cubicBezTo>
                  <a:pt x="0" y="166"/>
                  <a:pt x="0" y="0"/>
                  <a:pt x="0" y="0"/>
                </a:cubicBezTo>
                <a:cubicBezTo>
                  <a:pt x="2358" y="0"/>
                  <a:pt x="2358" y="0"/>
                  <a:pt x="2358" y="0"/>
                </a:cubicBezTo>
                <a:cubicBezTo>
                  <a:pt x="2358" y="0"/>
                  <a:pt x="2358" y="166"/>
                  <a:pt x="2358" y="199"/>
                </a:cubicBezTo>
                <a:cubicBezTo>
                  <a:pt x="2358" y="233"/>
                  <a:pt x="2331" y="260"/>
                  <a:pt x="2297" y="260"/>
                </a:cubicBezTo>
                <a:cubicBezTo>
                  <a:pt x="2062" y="260"/>
                  <a:pt x="2062" y="260"/>
                  <a:pt x="2062" y="260"/>
                </a:cubicBezTo>
                <a:cubicBezTo>
                  <a:pt x="2057" y="1307"/>
                  <a:pt x="1519" y="1313"/>
                  <a:pt x="1519" y="1641"/>
                </a:cubicBezTo>
                <a:cubicBezTo>
                  <a:pt x="1519" y="1968"/>
                  <a:pt x="2047" y="2213"/>
                  <a:pt x="2057" y="3022"/>
                </a:cubicBezTo>
                <a:lnTo>
                  <a:pt x="2297" y="3022"/>
                </a:lnTo>
                <a:close/>
                <a:moveTo>
                  <a:pt x="1350" y="1641"/>
                </a:moveTo>
                <a:cubicBezTo>
                  <a:pt x="1350" y="1311"/>
                  <a:pt x="1888" y="1307"/>
                  <a:pt x="1893" y="260"/>
                </a:cubicBezTo>
                <a:cubicBezTo>
                  <a:pt x="428" y="260"/>
                  <a:pt x="428" y="260"/>
                  <a:pt x="428" y="260"/>
                </a:cubicBezTo>
                <a:cubicBezTo>
                  <a:pt x="433" y="1307"/>
                  <a:pt x="971" y="1311"/>
                  <a:pt x="971" y="1641"/>
                </a:cubicBezTo>
                <a:cubicBezTo>
                  <a:pt x="971" y="1959"/>
                  <a:pt x="442" y="2210"/>
                  <a:pt x="432" y="3022"/>
                </a:cubicBezTo>
                <a:cubicBezTo>
                  <a:pt x="524" y="3022"/>
                  <a:pt x="524" y="3022"/>
                  <a:pt x="524" y="3022"/>
                </a:cubicBezTo>
                <a:cubicBezTo>
                  <a:pt x="546" y="2950"/>
                  <a:pt x="618" y="2880"/>
                  <a:pt x="742" y="2815"/>
                </a:cubicBezTo>
                <a:cubicBezTo>
                  <a:pt x="903" y="2733"/>
                  <a:pt x="903" y="2733"/>
                  <a:pt x="903" y="2733"/>
                </a:cubicBezTo>
                <a:cubicBezTo>
                  <a:pt x="1004" y="2681"/>
                  <a:pt x="1065" y="2645"/>
                  <a:pt x="1085" y="2627"/>
                </a:cubicBezTo>
                <a:cubicBezTo>
                  <a:pt x="1105" y="2609"/>
                  <a:pt x="1128" y="2568"/>
                  <a:pt x="1154" y="2505"/>
                </a:cubicBezTo>
                <a:cubicBezTo>
                  <a:pt x="1180" y="2568"/>
                  <a:pt x="1204" y="2609"/>
                  <a:pt x="1223" y="2627"/>
                </a:cubicBezTo>
                <a:cubicBezTo>
                  <a:pt x="1243" y="2645"/>
                  <a:pt x="1303" y="2681"/>
                  <a:pt x="1403" y="2733"/>
                </a:cubicBezTo>
                <a:cubicBezTo>
                  <a:pt x="1564" y="2815"/>
                  <a:pt x="1564" y="2815"/>
                  <a:pt x="1564" y="2815"/>
                </a:cubicBezTo>
                <a:cubicBezTo>
                  <a:pt x="1687" y="2880"/>
                  <a:pt x="1759" y="2950"/>
                  <a:pt x="1780" y="3022"/>
                </a:cubicBezTo>
                <a:cubicBezTo>
                  <a:pt x="1889" y="3022"/>
                  <a:pt x="1889" y="3022"/>
                  <a:pt x="1889" y="3022"/>
                </a:cubicBezTo>
                <a:cubicBezTo>
                  <a:pt x="1878" y="2210"/>
                  <a:pt x="1350" y="1959"/>
                  <a:pt x="1350" y="1641"/>
                </a:cubicBezTo>
                <a:close/>
                <a:moveTo>
                  <a:pt x="1224" y="1463"/>
                </a:moveTo>
                <a:cubicBezTo>
                  <a:pt x="1209" y="1492"/>
                  <a:pt x="1197" y="1546"/>
                  <a:pt x="1187" y="1627"/>
                </a:cubicBezTo>
                <a:cubicBezTo>
                  <a:pt x="1185" y="1651"/>
                  <a:pt x="1179" y="1688"/>
                  <a:pt x="1171" y="1736"/>
                </a:cubicBezTo>
                <a:cubicBezTo>
                  <a:pt x="1162" y="1688"/>
                  <a:pt x="1157" y="1651"/>
                  <a:pt x="1154" y="1627"/>
                </a:cubicBezTo>
                <a:cubicBezTo>
                  <a:pt x="1144" y="1546"/>
                  <a:pt x="1132" y="1492"/>
                  <a:pt x="1118" y="1463"/>
                </a:cubicBezTo>
                <a:cubicBezTo>
                  <a:pt x="1103" y="1435"/>
                  <a:pt x="1061" y="1383"/>
                  <a:pt x="993" y="1309"/>
                </a:cubicBezTo>
                <a:cubicBezTo>
                  <a:pt x="841" y="1143"/>
                  <a:pt x="841" y="1143"/>
                  <a:pt x="841" y="1143"/>
                </a:cubicBezTo>
                <a:cubicBezTo>
                  <a:pt x="737" y="1030"/>
                  <a:pt x="670" y="950"/>
                  <a:pt x="641" y="901"/>
                </a:cubicBezTo>
                <a:cubicBezTo>
                  <a:pt x="821" y="1016"/>
                  <a:pt x="997" y="1074"/>
                  <a:pt x="1169" y="1074"/>
                </a:cubicBezTo>
                <a:cubicBezTo>
                  <a:pt x="1341" y="1074"/>
                  <a:pt x="1518" y="1016"/>
                  <a:pt x="1699" y="901"/>
                </a:cubicBezTo>
                <a:cubicBezTo>
                  <a:pt x="1669" y="950"/>
                  <a:pt x="1602" y="1030"/>
                  <a:pt x="1499" y="1143"/>
                </a:cubicBezTo>
                <a:cubicBezTo>
                  <a:pt x="1348" y="1309"/>
                  <a:pt x="1348" y="1309"/>
                  <a:pt x="1348" y="1309"/>
                </a:cubicBezTo>
                <a:cubicBezTo>
                  <a:pt x="1279" y="1383"/>
                  <a:pt x="1238" y="1435"/>
                  <a:pt x="1224" y="146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0" name="文本框 9"/>
          <p:cNvSpPr txBox="1"/>
          <p:nvPr/>
        </p:nvSpPr>
        <p:spPr>
          <a:xfrm>
            <a:off x="7413625" y="1427480"/>
            <a:ext cx="2768600" cy="337185"/>
          </a:xfrm>
          <a:prstGeom prst="rect">
            <a:avLst/>
          </a:prstGeom>
          <a:noFill/>
        </p:spPr>
        <p:txBody>
          <a:bodyPr wrap="square" rtlCol="0">
            <a:spAutoFit/>
          </a:bodyPr>
          <a:p>
            <a:pPr algn="just"/>
            <a:r>
              <a:rPr lang="zh-CN" altLang="en-US" sz="1600">
                <a:solidFill>
                  <a:schemeClr val="tx1">
                    <a:lumMod val="65000"/>
                    <a:lumOff val="35000"/>
                  </a:schemeClr>
                </a:solidFill>
                <a:latin typeface="微软雅黑" panose="020B0503020204020204" charset="-122"/>
                <a:ea typeface="微软雅黑" panose="020B0503020204020204" charset="-122"/>
              </a:rPr>
              <a:t>扫描线起点</a:t>
            </a:r>
            <a:r>
              <a:rPr lang="en-US" altLang="zh-CN" sz="1600">
                <a:solidFill>
                  <a:schemeClr val="tx1">
                    <a:lumMod val="65000"/>
                    <a:lumOff val="35000"/>
                  </a:schemeClr>
                </a:solidFill>
                <a:latin typeface="微软雅黑" panose="020B0503020204020204" charset="-122"/>
                <a:ea typeface="微软雅黑" panose="020B0503020204020204" charset="-122"/>
              </a:rPr>
              <a:t>y</a:t>
            </a:r>
            <a:r>
              <a:rPr lang="zh-CN" altLang="en-US" sz="1600">
                <a:solidFill>
                  <a:schemeClr val="tx1">
                    <a:lumMod val="65000"/>
                    <a:lumOff val="35000"/>
                  </a:schemeClr>
                </a:solidFill>
                <a:latin typeface="微软雅黑" panose="020B0503020204020204" charset="-122"/>
                <a:ea typeface="微软雅黑" panose="020B0503020204020204" charset="-122"/>
              </a:rPr>
              <a:t>坐标直接传入</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7" name="文本框 6"/>
          <p:cNvSpPr txBox="1"/>
          <p:nvPr/>
        </p:nvSpPr>
        <p:spPr>
          <a:xfrm>
            <a:off x="1773555" y="2625725"/>
            <a:ext cx="2768600" cy="583565"/>
          </a:xfrm>
          <a:prstGeom prst="rect">
            <a:avLst/>
          </a:prstGeom>
          <a:noFill/>
        </p:spPr>
        <p:txBody>
          <a:bodyPr wrap="square" rtlCol="0">
            <a:spAutoFit/>
          </a:bodyPr>
          <a:p>
            <a:pPr algn="just"/>
            <a:r>
              <a:rPr lang="zh-CN" altLang="en-US" sz="1600">
                <a:solidFill>
                  <a:schemeClr val="tx1">
                    <a:lumMod val="65000"/>
                    <a:lumOff val="35000"/>
                  </a:schemeClr>
                </a:solidFill>
                <a:latin typeface="微软雅黑" panose="020B0503020204020204" charset="-122"/>
                <a:ea typeface="微软雅黑" panose="020B0503020204020204" charset="-122"/>
              </a:rPr>
              <a:t>扫描线起点</a:t>
            </a:r>
            <a:r>
              <a:rPr lang="en-US" altLang="zh-CN" sz="1600">
                <a:solidFill>
                  <a:schemeClr val="tx1">
                    <a:lumMod val="65000"/>
                    <a:lumOff val="35000"/>
                  </a:schemeClr>
                </a:solidFill>
                <a:latin typeface="微软雅黑" panose="020B0503020204020204" charset="-122"/>
                <a:ea typeface="微软雅黑" panose="020B0503020204020204" charset="-122"/>
              </a:rPr>
              <a:t>x</a:t>
            </a:r>
            <a:r>
              <a:rPr lang="zh-CN" altLang="en-US" sz="1600">
                <a:solidFill>
                  <a:schemeClr val="tx1">
                    <a:lumMod val="65000"/>
                    <a:lumOff val="35000"/>
                  </a:schemeClr>
                </a:solidFill>
                <a:latin typeface="微软雅黑" panose="020B0503020204020204" charset="-122"/>
                <a:ea typeface="微软雅黑" panose="020B0503020204020204" charset="-122"/>
              </a:rPr>
              <a:t>坐标四舍五入得到</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8" name="文本框 7"/>
          <p:cNvSpPr txBox="1"/>
          <p:nvPr/>
        </p:nvSpPr>
        <p:spPr>
          <a:xfrm>
            <a:off x="1773555" y="4554220"/>
            <a:ext cx="2768600" cy="583565"/>
          </a:xfrm>
          <a:prstGeom prst="rect">
            <a:avLst/>
          </a:prstGeom>
          <a:noFill/>
        </p:spPr>
        <p:txBody>
          <a:bodyPr wrap="square" rtlCol="0">
            <a:spAutoFit/>
          </a:bodyPr>
          <a:p>
            <a:pPr algn="just"/>
            <a:r>
              <a:rPr lang="zh-CN" altLang="en-US" sz="1600">
                <a:solidFill>
                  <a:schemeClr val="tx1">
                    <a:lumMod val="65000"/>
                    <a:lumOff val="35000"/>
                  </a:schemeClr>
                </a:solidFill>
                <a:latin typeface="微软雅黑" panose="020B0503020204020204" charset="-122"/>
                <a:ea typeface="微软雅黑" panose="020B0503020204020204" charset="-122"/>
              </a:rPr>
              <a:t>扫描线两个顶点相减除以扫描线宽度得到步长</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9" name="文本框 8"/>
          <p:cNvSpPr txBox="1"/>
          <p:nvPr/>
        </p:nvSpPr>
        <p:spPr>
          <a:xfrm>
            <a:off x="7413625" y="3574415"/>
            <a:ext cx="2768600" cy="337185"/>
          </a:xfrm>
          <a:prstGeom prst="rect">
            <a:avLst/>
          </a:prstGeom>
          <a:noFill/>
        </p:spPr>
        <p:txBody>
          <a:bodyPr wrap="square" rtlCol="0">
            <a:spAutoFit/>
          </a:bodyPr>
          <a:p>
            <a:pPr algn="just"/>
            <a:r>
              <a:rPr lang="zh-CN" altLang="en-US" sz="1600">
                <a:solidFill>
                  <a:schemeClr val="tx1">
                    <a:lumMod val="65000"/>
                    <a:lumOff val="35000"/>
                  </a:schemeClr>
                </a:solidFill>
                <a:latin typeface="微软雅黑" panose="020B0503020204020204" charset="-122"/>
                <a:ea typeface="微软雅黑" panose="020B0503020204020204" charset="-122"/>
              </a:rPr>
              <a:t>扫描线</a:t>
            </a:r>
            <a:r>
              <a:rPr lang="en-US" altLang="zh-CN" sz="1600">
                <a:solidFill>
                  <a:schemeClr val="tx1">
                    <a:lumMod val="65000"/>
                    <a:lumOff val="35000"/>
                  </a:schemeClr>
                </a:solidFill>
                <a:latin typeface="微软雅黑" panose="020B0503020204020204" charset="-122"/>
                <a:ea typeface="微软雅黑" panose="020B0503020204020204" charset="-122"/>
              </a:rPr>
              <a:t>-&gt;v</a:t>
            </a:r>
            <a:r>
              <a:rPr lang="zh-CN" altLang="en-US" sz="1600">
                <a:solidFill>
                  <a:schemeClr val="tx1">
                    <a:lumMod val="65000"/>
                    <a:lumOff val="35000"/>
                  </a:schemeClr>
                </a:solidFill>
                <a:latin typeface="微软雅黑" panose="020B0503020204020204" charset="-122"/>
                <a:ea typeface="微软雅黑" panose="020B0503020204020204" charset="-122"/>
              </a:rPr>
              <a:t>保留起点的浮点型</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11" name="文本框 10"/>
          <p:cNvSpPr txBox="1"/>
          <p:nvPr/>
        </p:nvSpPr>
        <p:spPr>
          <a:xfrm>
            <a:off x="2342515" y="5831205"/>
            <a:ext cx="7994015" cy="1076325"/>
          </a:xfrm>
          <a:prstGeom prst="rect">
            <a:avLst/>
          </a:prstGeom>
          <a:noFill/>
        </p:spPr>
        <p:txBody>
          <a:bodyPr wrap="square" rtlCol="0" anchor="t">
            <a:spAutoFit/>
          </a:bodyPr>
          <a:p>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根据上一步计算得到的左右两边的端点，初始化计算扫描线的起点和步长</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起点：最左边的那个点的整数型</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步长：横坐标</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x++</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后，顶点位置，纹理坐标，色彩</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RGB</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rhw</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的变化量</a:t>
            </a:r>
            <a:br>
              <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b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void </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trapezoid_init_scan_line</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const</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 </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trapezoid_t</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 *</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trap,scanline_t</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 *</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scanline,int</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 y) </a:t>
            </a:r>
            <a:r>
              <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577850" y="1135380"/>
            <a:ext cx="3493770" cy="398780"/>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光栅化</a:t>
            </a:r>
            <a:r>
              <a:rPr lang="en-US" altLang="zh-CN" sz="2000" b="1">
                <a:solidFill>
                  <a:schemeClr val="accent1"/>
                </a:solidFill>
                <a:latin typeface="微软雅黑" panose="020B0503020204020204" charset="-122"/>
                <a:ea typeface="微软雅黑" panose="020B0503020204020204" charset="-122"/>
              </a:rPr>
              <a:t>——</a:t>
            </a:r>
            <a:r>
              <a:rPr lang="zh-CN" altLang="en-US" sz="2000" b="1">
                <a:solidFill>
                  <a:schemeClr val="accent1"/>
                </a:solidFill>
                <a:latin typeface="微软雅黑" panose="020B0503020204020204" charset="-122"/>
                <a:ea typeface="微软雅黑" panose="020B0503020204020204" charset="-122"/>
              </a:rPr>
              <a:t>扫描线的计算</a:t>
            </a:r>
            <a:endParaRPr lang="zh-CN" altLang="en-US" sz="2000" b="1">
              <a:solidFill>
                <a:schemeClr val="accent1"/>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075690"/>
            <a:ext cx="4163060" cy="706755"/>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光栅化</a:t>
            </a:r>
            <a:r>
              <a:rPr lang="en-US" altLang="zh-CN" sz="2000" b="1">
                <a:solidFill>
                  <a:schemeClr val="accent1"/>
                </a:solidFill>
                <a:latin typeface="微软雅黑" panose="020B0503020204020204" charset="-122"/>
                <a:ea typeface="微软雅黑" panose="020B0503020204020204" charset="-122"/>
              </a:rPr>
              <a:t>——</a:t>
            </a:r>
            <a:r>
              <a:rPr lang="zh-CN" altLang="en-US" sz="2000" b="1">
                <a:solidFill>
                  <a:schemeClr val="accent1"/>
                </a:solidFill>
                <a:latin typeface="微软雅黑" panose="020B0503020204020204" charset="-122"/>
                <a:ea typeface="微软雅黑" panose="020B0503020204020204" charset="-122"/>
              </a:rPr>
              <a:t>绘制扫描线</a:t>
            </a:r>
            <a:endParaRPr lang="zh-CN" altLang="en-US" sz="2000" b="1">
              <a:solidFill>
                <a:schemeClr val="accent1"/>
              </a:solidFill>
              <a:latin typeface="微软雅黑" panose="020B0503020204020204" charset="-122"/>
              <a:ea typeface="微软雅黑" panose="020B0503020204020204" charset="-122"/>
            </a:endParaRPr>
          </a:p>
          <a:p>
            <a:pPr algn="l"/>
            <a:endParaRPr lang="zh-CN" altLang="en-US" sz="2000" b="1">
              <a:solidFill>
                <a:schemeClr val="accent1"/>
              </a:solidFill>
              <a:latin typeface="微软雅黑" panose="020B0503020204020204" charset="-122"/>
              <a:ea typeface="微软雅黑" panose="020B0503020204020204" charset="-122"/>
            </a:endParaRPr>
          </a:p>
        </p:txBody>
      </p:sp>
      <p:pic>
        <p:nvPicPr>
          <p:cNvPr id="6" name="图片 5" descr="../屏幕快照%202018-06-24%20下午1.29.45.png"/>
          <p:cNvPicPr/>
          <p:nvPr/>
        </p:nvPicPr>
        <p:blipFill>
          <a:blip r:embed="rId1">
            <a:extLst>
              <a:ext uri="{28A0092B-C50C-407E-A947-70E740481C1C}">
                <a14:useLocalDpi xmlns:a14="http://schemas.microsoft.com/office/drawing/2010/main" val="0"/>
              </a:ext>
            </a:extLst>
          </a:blip>
          <a:srcRect/>
          <a:stretch>
            <a:fillRect/>
          </a:stretch>
        </p:blipFill>
        <p:spPr>
          <a:xfrm>
            <a:off x="578167" y="1782560"/>
            <a:ext cx="3763370" cy="2254525"/>
          </a:xfrm>
          <a:prstGeom prst="rect">
            <a:avLst/>
          </a:prstGeom>
          <a:noFill/>
          <a:ln>
            <a:noFill/>
          </a:ln>
        </p:spPr>
      </p:pic>
      <p:sp>
        <p:nvSpPr>
          <p:cNvPr id="7" name="文本框 6"/>
          <p:cNvSpPr txBox="1"/>
          <p:nvPr/>
        </p:nvSpPr>
        <p:spPr>
          <a:xfrm>
            <a:off x="4857115" y="1782445"/>
            <a:ext cx="5707380" cy="2306955"/>
          </a:xfrm>
          <a:prstGeom prst="rect">
            <a:avLst/>
          </a:prstGeom>
          <a:noFill/>
        </p:spPr>
        <p:txBody>
          <a:bodyPr wrap="square" rtlCol="0" anchor="t">
            <a:spAutoFit/>
          </a:bodyPr>
          <a:p>
            <a:r>
              <a:rPr lang="zh-CN" altLang="en-US" sz="16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算法：</a:t>
            </a:r>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从扫描线的起点开始向右</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绘制直到结束</a:t>
            </a:r>
            <a:endParaRPr kumimoji="1"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r>
              <a:rPr kumimoji="1"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if</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当前位置的深度比存储了的更近（通过</a:t>
            </a:r>
            <a:r>
              <a:rPr kumimoji="1" lang="en-US" altLang="zh-CN" sz="1600" dirty="0" err="1"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rhw</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判断）</a:t>
            </a:r>
            <a:endParaRPr kumimoji="1"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r>
              <a:rPr kumimoji="1"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更新深度缓存</a:t>
            </a:r>
            <a:r>
              <a:rPr kumimoji="1" lang="en-US" altLang="zh-CN" sz="1600" dirty="0" err="1"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zbuffer</a:t>
            </a:r>
            <a:endParaRPr kumimoji="1"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r>
              <a:rPr kumimoji="1"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r>
              <a:rPr kumimoji="1"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if</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颜色模式</a:t>
            </a:r>
            <a:endParaRPr kumimoji="1"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r>
              <a:rPr kumimoji="1"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framebuffer</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添加颜色信息（</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0xffffff</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r>
              <a:rPr kumimoji="1"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r>
              <a:rPr kumimoji="1"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if</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纹理模式</a:t>
            </a:r>
            <a:endParaRPr kumimoji="1"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r>
              <a:rPr kumimoji="1"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framebuffer</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添加纹理信息</a:t>
            </a:r>
            <a:endPar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685165" y="4305935"/>
            <a:ext cx="10266680" cy="2091690"/>
          </a:xfrm>
          <a:prstGeom prst="rect">
            <a:avLst/>
          </a:prstGeom>
          <a:noFill/>
        </p:spPr>
        <p:txBody>
          <a:bodyPr wrap="square" rtlCol="0" anchor="t">
            <a:spAutoFit/>
          </a:bodyPr>
          <a:p>
            <a:r>
              <a:rPr lang="zh-CN" altLang="en-US" sz="16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正式进入到绘制阶段：</a:t>
            </a:r>
            <a:endParaRPr lang="en-US" altLang="zh-CN" sz="16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从扫描线的起点开始向右绘制</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如果扫描线上的该点比较之前记录的点更接近观察者，就更新深度缓存为当前点的</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rhw</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颜色的存储是</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:0xffffff</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en-US" altLang="zh-CN" sz="1600" dirty="0" err="1"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rhw</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=1/w</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，用来做深度测试用的；经过</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projection</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乘法后，</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w</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与</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z</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是线性关系，所以用</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z</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做深度测试，可以用</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w</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缓存来代替，因为除法代价太大，所以事先保存成</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1/w</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endParaRPr lang="en-US" altLang="zh-CN" dirty="0" smtClean="0"/>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圆角矩形 5"/>
          <p:cNvSpPr/>
          <p:nvPr/>
        </p:nvSpPr>
        <p:spPr>
          <a:xfrm>
            <a:off x="2435225" y="1762125"/>
            <a:ext cx="7524055" cy="136801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椭圆 3"/>
          <p:cNvSpPr/>
          <p:nvPr/>
        </p:nvSpPr>
        <p:spPr>
          <a:xfrm>
            <a:off x="1501775" y="1778000"/>
            <a:ext cx="1145540" cy="11455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2302510" y="1641475"/>
            <a:ext cx="7524055" cy="136801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2435225" y="3719830"/>
            <a:ext cx="7524055" cy="136801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1501775" y="3735705"/>
            <a:ext cx="1145540" cy="11455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2302510" y="3599180"/>
            <a:ext cx="7524055" cy="136801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794000" y="1936115"/>
            <a:ext cx="6711315" cy="902970"/>
          </a:xfrm>
          <a:prstGeom prst="rect">
            <a:avLst/>
          </a:prstGeom>
          <a:noFill/>
        </p:spPr>
        <p:txBody>
          <a:bodyPr wrap="square" rtlCol="0">
            <a:spAutoFit/>
          </a:bodyPr>
          <a:p>
            <a:pPr algn="just">
              <a:lnSpc>
                <a:spcPct val="110000"/>
              </a:lnSpc>
            </a:pPr>
            <a:r>
              <a:rPr lang="zh-CN" altLang="en-US" sz="1600" b="1">
                <a:solidFill>
                  <a:schemeClr val="tx1">
                    <a:lumMod val="65000"/>
                    <a:lumOff val="35000"/>
                  </a:schemeClr>
                </a:solidFill>
                <a:latin typeface="微软雅黑" panose="020B0503020204020204" charset="-122"/>
                <a:ea typeface="微软雅黑" panose="020B0503020204020204" charset="-122"/>
              </a:rPr>
              <a:t>初始化纹理数组：</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lnSpc>
                <a:spcPct val="110000"/>
              </a:lnSpc>
            </a:pP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lnSpc>
                <a:spcPct val="110000"/>
              </a:lnSpc>
            </a:pPr>
            <a:r>
              <a:rPr lang="zh-CN" altLang="en-US" sz="1600">
                <a:solidFill>
                  <a:schemeClr val="tx1">
                    <a:lumMod val="65000"/>
                    <a:lumOff val="35000"/>
                  </a:schemeClr>
                </a:solidFill>
                <a:latin typeface="微软雅黑" panose="020B0503020204020204" charset="-122"/>
                <a:ea typeface="微软雅黑" panose="020B0503020204020204" charset="-122"/>
              </a:rPr>
              <a:t>读取</a:t>
            </a:r>
            <a:r>
              <a:rPr lang="en-US" altLang="zh-CN" sz="1600">
                <a:solidFill>
                  <a:schemeClr val="tx1">
                    <a:lumMod val="65000"/>
                    <a:lumOff val="35000"/>
                  </a:schemeClr>
                </a:solidFill>
                <a:latin typeface="微软雅黑" panose="020B0503020204020204" charset="-122"/>
                <a:ea typeface="微软雅黑" panose="020B0503020204020204" charset="-122"/>
              </a:rPr>
              <a:t>bmp</a:t>
            </a:r>
            <a:r>
              <a:rPr lang="zh-CN" altLang="en-US" sz="1600">
                <a:solidFill>
                  <a:schemeClr val="tx1">
                    <a:lumMod val="65000"/>
                    <a:lumOff val="35000"/>
                  </a:schemeClr>
                </a:solidFill>
                <a:latin typeface="微软雅黑" panose="020B0503020204020204" charset="-122"/>
                <a:ea typeface="微软雅黑" panose="020B0503020204020204" charset="-122"/>
              </a:rPr>
              <a:t>文件；文件头（</a:t>
            </a:r>
            <a:r>
              <a:rPr lang="en-US" altLang="zh-CN" sz="1600">
                <a:solidFill>
                  <a:schemeClr val="tx1">
                    <a:lumMod val="65000"/>
                    <a:lumOff val="35000"/>
                  </a:schemeClr>
                </a:solidFill>
                <a:latin typeface="微软雅黑" panose="020B0503020204020204" charset="-122"/>
                <a:ea typeface="微软雅黑" panose="020B0503020204020204" charset="-122"/>
              </a:rPr>
              <a:t>54</a:t>
            </a:r>
            <a:r>
              <a:rPr lang="zh-CN" altLang="en-US" sz="1600">
                <a:solidFill>
                  <a:schemeClr val="tx1">
                    <a:lumMod val="65000"/>
                    <a:lumOff val="35000"/>
                  </a:schemeClr>
                </a:solidFill>
                <a:latin typeface="微软雅黑" panose="020B0503020204020204" charset="-122"/>
                <a:ea typeface="微软雅黑" panose="020B0503020204020204" charset="-122"/>
              </a:rPr>
              <a:t>字节）；三个字节一个像素颜色（</a:t>
            </a:r>
            <a:r>
              <a:rPr lang="en-US" altLang="zh-CN" sz="1600">
                <a:solidFill>
                  <a:schemeClr val="tx1">
                    <a:lumMod val="65000"/>
                    <a:lumOff val="35000"/>
                  </a:schemeClr>
                </a:solidFill>
                <a:latin typeface="微软雅黑" panose="020B0503020204020204" charset="-122"/>
                <a:ea typeface="微软雅黑" panose="020B0503020204020204" charset="-122"/>
              </a:rPr>
              <a:t>BGR</a:t>
            </a:r>
            <a:r>
              <a:rPr lang="zh-CN" altLang="en-US" sz="1600">
                <a:solidFill>
                  <a:schemeClr val="tx1">
                    <a:lumMod val="65000"/>
                    <a:lumOff val="35000"/>
                  </a:schemeClr>
                </a:solidFill>
                <a:latin typeface="微软雅黑" panose="020B0503020204020204" charset="-122"/>
                <a:ea typeface="微软雅黑" panose="020B0503020204020204" charset="-122"/>
              </a:rPr>
              <a:t>）</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13" name="文本框 12"/>
          <p:cNvSpPr txBox="1"/>
          <p:nvPr/>
        </p:nvSpPr>
        <p:spPr>
          <a:xfrm>
            <a:off x="2841625" y="3857625"/>
            <a:ext cx="6711315" cy="902970"/>
          </a:xfrm>
          <a:prstGeom prst="rect">
            <a:avLst/>
          </a:prstGeom>
          <a:noFill/>
        </p:spPr>
        <p:txBody>
          <a:bodyPr wrap="square" rtlCol="0">
            <a:spAutoFit/>
          </a:bodyPr>
          <a:p>
            <a:pPr algn="just">
              <a:lnSpc>
                <a:spcPct val="110000"/>
              </a:lnSpc>
            </a:pPr>
            <a:r>
              <a:rPr lang="zh-CN" altLang="en-US" sz="1600" b="1">
                <a:solidFill>
                  <a:schemeClr val="tx1">
                    <a:lumMod val="65000"/>
                    <a:lumOff val="35000"/>
                  </a:schemeClr>
                </a:solidFill>
                <a:latin typeface="微软雅黑" panose="020B0503020204020204" charset="-122"/>
                <a:ea typeface="微软雅黑" panose="020B0503020204020204" charset="-122"/>
              </a:rPr>
              <a:t>根据坐标读取纹理：</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lnSpc>
                <a:spcPct val="110000"/>
              </a:lnSpc>
            </a:pP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lnSpc>
                <a:spcPct val="110000"/>
              </a:lnSpc>
            </a:pPr>
            <a:r>
              <a:rPr lang="zh-CN" altLang="en-US" sz="1600">
                <a:solidFill>
                  <a:schemeClr val="tx1">
                    <a:lumMod val="65000"/>
                    <a:lumOff val="35000"/>
                  </a:schemeClr>
                </a:solidFill>
                <a:latin typeface="微软雅黑" panose="020B0503020204020204" charset="-122"/>
                <a:ea typeface="微软雅黑" panose="020B0503020204020204" charset="-122"/>
              </a:rPr>
              <a:t>纹理坐标</a:t>
            </a:r>
            <a:r>
              <a:rPr lang="en-US" altLang="zh-CN" sz="1600">
                <a:solidFill>
                  <a:schemeClr val="tx1">
                    <a:lumMod val="65000"/>
                    <a:lumOff val="35000"/>
                  </a:schemeClr>
                </a:solidFill>
                <a:latin typeface="微软雅黑" panose="020B0503020204020204" charset="-122"/>
                <a:ea typeface="微软雅黑" panose="020B0503020204020204" charset="-122"/>
              </a:rPr>
              <a:t>*</a:t>
            </a:r>
            <a:r>
              <a:rPr lang="zh-CN" altLang="en-US" sz="1600">
                <a:solidFill>
                  <a:schemeClr val="tx1">
                    <a:lumMod val="65000"/>
                    <a:lumOff val="35000"/>
                  </a:schemeClr>
                </a:solidFill>
                <a:latin typeface="微软雅黑" panose="020B0503020204020204" charset="-122"/>
                <a:ea typeface="微软雅黑" panose="020B0503020204020204" charset="-122"/>
              </a:rPr>
              <a:t>纹理的宽度、高度；四舍五入；从数组中读取纹理信息</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14" name="文本框 13"/>
          <p:cNvSpPr txBox="1"/>
          <p:nvPr/>
        </p:nvSpPr>
        <p:spPr>
          <a:xfrm>
            <a:off x="577850" y="1075690"/>
            <a:ext cx="4163060" cy="706755"/>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纹理实现</a:t>
            </a:r>
            <a:endParaRPr lang="zh-CN" altLang="en-US" sz="2000" b="1">
              <a:solidFill>
                <a:schemeClr val="accent1"/>
              </a:solidFill>
              <a:latin typeface="微软雅黑" panose="020B0503020204020204" charset="-122"/>
              <a:ea typeface="微软雅黑" panose="020B0503020204020204" charset="-122"/>
            </a:endParaRPr>
          </a:p>
          <a:p>
            <a:pPr algn="l"/>
            <a:endParaRPr lang="zh-CN" altLang="en-US" sz="2000" b="1">
              <a:solidFill>
                <a:schemeClr val="accent1"/>
              </a:solidFill>
              <a:latin typeface="微软雅黑" panose="020B0503020204020204" charset="-122"/>
              <a:ea typeface="微软雅黑" panose="020B0503020204020204" charset="-122"/>
            </a:endParaRPr>
          </a:p>
        </p:txBody>
      </p:sp>
      <p:sp>
        <p:nvSpPr>
          <p:cNvPr id="31" name="KSO_Shape"/>
          <p:cNvSpPr/>
          <p:nvPr/>
        </p:nvSpPr>
        <p:spPr bwMode="auto">
          <a:xfrm>
            <a:off x="1802130" y="2063115"/>
            <a:ext cx="545465" cy="524510"/>
          </a:xfrm>
          <a:custGeom>
            <a:avLst/>
            <a:gdLst>
              <a:gd name="T0" fmla="*/ 2147483646 w 4408"/>
              <a:gd name="T1" fmla="*/ 2147483646 h 4408"/>
              <a:gd name="T2" fmla="*/ 2147483646 w 4408"/>
              <a:gd name="T3" fmla="*/ 2147483646 h 4408"/>
              <a:gd name="T4" fmla="*/ 2147483646 w 4408"/>
              <a:gd name="T5" fmla="*/ 2147483646 h 4408"/>
              <a:gd name="T6" fmla="*/ 2147483646 w 4408"/>
              <a:gd name="T7" fmla="*/ 2147483646 h 4408"/>
              <a:gd name="T8" fmla="*/ 2147483646 w 4408"/>
              <a:gd name="T9" fmla="*/ 2147483646 h 4408"/>
              <a:gd name="T10" fmla="*/ 2147483646 w 4408"/>
              <a:gd name="T11" fmla="*/ 2147483646 h 4408"/>
              <a:gd name="T12" fmla="*/ 2147483646 w 4408"/>
              <a:gd name="T13" fmla="*/ 2147483646 h 4408"/>
              <a:gd name="T14" fmla="*/ 2147483646 w 4408"/>
              <a:gd name="T15" fmla="*/ 2147483646 h 4408"/>
              <a:gd name="T16" fmla="*/ 2147483646 w 4408"/>
              <a:gd name="T17" fmla="*/ 2147483646 h 4408"/>
              <a:gd name="T18" fmla="*/ 2147483646 w 4408"/>
              <a:gd name="T19" fmla="*/ 2147483646 h 4408"/>
              <a:gd name="T20" fmla="*/ 2147483646 w 4408"/>
              <a:gd name="T21" fmla="*/ 564979005 h 4408"/>
              <a:gd name="T22" fmla="*/ 2147483646 w 4408"/>
              <a:gd name="T23" fmla="*/ 2147483646 h 4408"/>
              <a:gd name="T24" fmla="*/ 2147483646 w 4408"/>
              <a:gd name="T25" fmla="*/ 2147483646 h 4408"/>
              <a:gd name="T26" fmla="*/ 2147483646 w 4408"/>
              <a:gd name="T27" fmla="*/ 2147483646 h 4408"/>
              <a:gd name="T28" fmla="*/ 2147483646 w 4408"/>
              <a:gd name="T29" fmla="*/ 2147483646 h 4408"/>
              <a:gd name="T30" fmla="*/ 2147483646 w 4408"/>
              <a:gd name="T31" fmla="*/ 2147483646 h 4408"/>
              <a:gd name="T32" fmla="*/ 2147483646 w 4408"/>
              <a:gd name="T33" fmla="*/ 2147483646 h 4408"/>
              <a:gd name="T34" fmla="*/ 2147483646 w 4408"/>
              <a:gd name="T35" fmla="*/ 2147483646 h 4408"/>
              <a:gd name="T36" fmla="*/ 2147483646 w 4408"/>
              <a:gd name="T37" fmla="*/ 2147483646 h 4408"/>
              <a:gd name="T38" fmla="*/ 2147483646 w 4408"/>
              <a:gd name="T39" fmla="*/ 2147483646 h 4408"/>
              <a:gd name="T40" fmla="*/ 2147483646 w 4408"/>
              <a:gd name="T41" fmla="*/ 2147483646 h 4408"/>
              <a:gd name="T42" fmla="*/ 2147483646 w 4408"/>
              <a:gd name="T43" fmla="*/ 2147483646 h 4408"/>
              <a:gd name="T44" fmla="*/ 642768528 w 4408"/>
              <a:gd name="T45" fmla="*/ 2147483646 h 4408"/>
              <a:gd name="T46" fmla="*/ 2147483646 w 4408"/>
              <a:gd name="T47" fmla="*/ 2147483646 h 4408"/>
              <a:gd name="T48" fmla="*/ 2147483646 w 4408"/>
              <a:gd name="T49" fmla="*/ 2147483646 h 4408"/>
              <a:gd name="T50" fmla="*/ 2147483646 w 4408"/>
              <a:gd name="T51" fmla="*/ 2147483646 h 4408"/>
              <a:gd name="T52" fmla="*/ 2147483646 w 4408"/>
              <a:gd name="T53" fmla="*/ 2147483646 h 4408"/>
              <a:gd name="T54" fmla="*/ 2147483646 w 4408"/>
              <a:gd name="T55" fmla="*/ 2147483646 h 4408"/>
              <a:gd name="T56" fmla="*/ 2147483646 w 4408"/>
              <a:gd name="T57" fmla="*/ 2147483646 h 4408"/>
              <a:gd name="T58" fmla="*/ 2147483646 w 4408"/>
              <a:gd name="T59" fmla="*/ 2147483646 h 4408"/>
              <a:gd name="T60" fmla="*/ 2147483646 w 4408"/>
              <a:gd name="T61" fmla="*/ 2147483646 h 4408"/>
              <a:gd name="T62" fmla="*/ 2147483646 w 4408"/>
              <a:gd name="T63" fmla="*/ 2147483646 h 4408"/>
              <a:gd name="T64" fmla="*/ 2147483646 w 4408"/>
              <a:gd name="T65" fmla="*/ 2147483646 h 4408"/>
              <a:gd name="T66" fmla="*/ 2147483646 w 4408"/>
              <a:gd name="T67" fmla="*/ 2147483646 h 4408"/>
              <a:gd name="T68" fmla="*/ 2147483646 w 4408"/>
              <a:gd name="T69" fmla="*/ 2147483646 h 4408"/>
              <a:gd name="T70" fmla="*/ 2147483646 w 4408"/>
              <a:gd name="T71" fmla="*/ 2147483646 h 4408"/>
              <a:gd name="T72" fmla="*/ 2147483646 w 4408"/>
              <a:gd name="T73" fmla="*/ 2147483646 h 4408"/>
              <a:gd name="T74" fmla="*/ 2147483646 w 4408"/>
              <a:gd name="T75" fmla="*/ 2147483646 h 4408"/>
              <a:gd name="T76" fmla="*/ 2147483646 w 4408"/>
              <a:gd name="T77" fmla="*/ 2147483646 h 4408"/>
              <a:gd name="T78" fmla="*/ 2147483646 w 4408"/>
              <a:gd name="T79" fmla="*/ 2147483646 h 4408"/>
              <a:gd name="T80" fmla="*/ 2147483646 w 4408"/>
              <a:gd name="T81" fmla="*/ 2147483646 h 4408"/>
              <a:gd name="T82" fmla="*/ 2147483646 w 4408"/>
              <a:gd name="T83" fmla="*/ 2147483646 h 4408"/>
              <a:gd name="T84" fmla="*/ 2147483646 w 4408"/>
              <a:gd name="T85" fmla="*/ 2147483646 h 4408"/>
              <a:gd name="T86" fmla="*/ 2147483646 w 4408"/>
              <a:gd name="T87" fmla="*/ 2147483646 h 4408"/>
              <a:gd name="T88" fmla="*/ 2147483646 w 4408"/>
              <a:gd name="T89" fmla="*/ 2147483646 h 4408"/>
              <a:gd name="T90" fmla="*/ 2147483646 w 4408"/>
              <a:gd name="T91" fmla="*/ 2147483646 h 4408"/>
              <a:gd name="T92" fmla="*/ 2147483646 w 4408"/>
              <a:gd name="T93" fmla="*/ 2147483646 h 4408"/>
              <a:gd name="T94" fmla="*/ 2147483646 w 4408"/>
              <a:gd name="T95" fmla="*/ 2147483646 h 4408"/>
              <a:gd name="T96" fmla="*/ 2147483646 w 4408"/>
              <a:gd name="T97" fmla="*/ 2147483646 h 4408"/>
              <a:gd name="T98" fmla="*/ 2147483646 w 4408"/>
              <a:gd name="T99" fmla="*/ 2147483646 h 4408"/>
              <a:gd name="T100" fmla="*/ 2147483646 w 4408"/>
              <a:gd name="T101" fmla="*/ 2147483646 h 4408"/>
              <a:gd name="T102" fmla="*/ 2147483646 w 4408"/>
              <a:gd name="T103" fmla="*/ 2147483646 h 4408"/>
              <a:gd name="T104" fmla="*/ 2147483646 w 4408"/>
              <a:gd name="T105" fmla="*/ 2147483646 h 4408"/>
              <a:gd name="T106" fmla="*/ 2147483646 w 4408"/>
              <a:gd name="T107" fmla="*/ 2147483646 h 4408"/>
              <a:gd name="T108" fmla="*/ 2147483646 w 4408"/>
              <a:gd name="T109" fmla="*/ 2147483646 h 4408"/>
              <a:gd name="T110" fmla="*/ 2147483646 w 4408"/>
              <a:gd name="T111" fmla="*/ 2147483646 h 4408"/>
              <a:gd name="T112" fmla="*/ 2147483646 w 4408"/>
              <a:gd name="T113" fmla="*/ 2147483646 h 4408"/>
              <a:gd name="T114" fmla="*/ 2147483646 w 4408"/>
              <a:gd name="T115" fmla="*/ 2147483646 h 4408"/>
              <a:gd name="T116" fmla="*/ 2147483646 w 4408"/>
              <a:gd name="T117" fmla="*/ 2147483646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16" name="KSO_Shape"/>
          <p:cNvSpPr/>
          <p:nvPr/>
        </p:nvSpPr>
        <p:spPr bwMode="auto">
          <a:xfrm>
            <a:off x="1802130" y="4020820"/>
            <a:ext cx="545465" cy="524510"/>
          </a:xfrm>
          <a:custGeom>
            <a:avLst/>
            <a:gdLst>
              <a:gd name="T0" fmla="*/ 2147483646 w 4408"/>
              <a:gd name="T1" fmla="*/ 2147483646 h 4408"/>
              <a:gd name="T2" fmla="*/ 2147483646 w 4408"/>
              <a:gd name="T3" fmla="*/ 2147483646 h 4408"/>
              <a:gd name="T4" fmla="*/ 2147483646 w 4408"/>
              <a:gd name="T5" fmla="*/ 2147483646 h 4408"/>
              <a:gd name="T6" fmla="*/ 2147483646 w 4408"/>
              <a:gd name="T7" fmla="*/ 2147483646 h 4408"/>
              <a:gd name="T8" fmla="*/ 2147483646 w 4408"/>
              <a:gd name="T9" fmla="*/ 2147483646 h 4408"/>
              <a:gd name="T10" fmla="*/ 2147483646 w 4408"/>
              <a:gd name="T11" fmla="*/ 2147483646 h 4408"/>
              <a:gd name="T12" fmla="*/ 2147483646 w 4408"/>
              <a:gd name="T13" fmla="*/ 2147483646 h 4408"/>
              <a:gd name="T14" fmla="*/ 2147483646 w 4408"/>
              <a:gd name="T15" fmla="*/ 2147483646 h 4408"/>
              <a:gd name="T16" fmla="*/ 2147483646 w 4408"/>
              <a:gd name="T17" fmla="*/ 2147483646 h 4408"/>
              <a:gd name="T18" fmla="*/ 2147483646 w 4408"/>
              <a:gd name="T19" fmla="*/ 2147483646 h 4408"/>
              <a:gd name="T20" fmla="*/ 2147483646 w 4408"/>
              <a:gd name="T21" fmla="*/ 564979005 h 4408"/>
              <a:gd name="T22" fmla="*/ 2147483646 w 4408"/>
              <a:gd name="T23" fmla="*/ 2147483646 h 4408"/>
              <a:gd name="T24" fmla="*/ 2147483646 w 4408"/>
              <a:gd name="T25" fmla="*/ 2147483646 h 4408"/>
              <a:gd name="T26" fmla="*/ 2147483646 w 4408"/>
              <a:gd name="T27" fmla="*/ 2147483646 h 4408"/>
              <a:gd name="T28" fmla="*/ 2147483646 w 4408"/>
              <a:gd name="T29" fmla="*/ 2147483646 h 4408"/>
              <a:gd name="T30" fmla="*/ 2147483646 w 4408"/>
              <a:gd name="T31" fmla="*/ 2147483646 h 4408"/>
              <a:gd name="T32" fmla="*/ 2147483646 w 4408"/>
              <a:gd name="T33" fmla="*/ 2147483646 h 4408"/>
              <a:gd name="T34" fmla="*/ 2147483646 w 4408"/>
              <a:gd name="T35" fmla="*/ 2147483646 h 4408"/>
              <a:gd name="T36" fmla="*/ 2147483646 w 4408"/>
              <a:gd name="T37" fmla="*/ 2147483646 h 4408"/>
              <a:gd name="T38" fmla="*/ 2147483646 w 4408"/>
              <a:gd name="T39" fmla="*/ 2147483646 h 4408"/>
              <a:gd name="T40" fmla="*/ 2147483646 w 4408"/>
              <a:gd name="T41" fmla="*/ 2147483646 h 4408"/>
              <a:gd name="T42" fmla="*/ 2147483646 w 4408"/>
              <a:gd name="T43" fmla="*/ 2147483646 h 4408"/>
              <a:gd name="T44" fmla="*/ 642768528 w 4408"/>
              <a:gd name="T45" fmla="*/ 2147483646 h 4408"/>
              <a:gd name="T46" fmla="*/ 2147483646 w 4408"/>
              <a:gd name="T47" fmla="*/ 2147483646 h 4408"/>
              <a:gd name="T48" fmla="*/ 2147483646 w 4408"/>
              <a:gd name="T49" fmla="*/ 2147483646 h 4408"/>
              <a:gd name="T50" fmla="*/ 2147483646 w 4408"/>
              <a:gd name="T51" fmla="*/ 2147483646 h 4408"/>
              <a:gd name="T52" fmla="*/ 2147483646 w 4408"/>
              <a:gd name="T53" fmla="*/ 2147483646 h 4408"/>
              <a:gd name="T54" fmla="*/ 2147483646 w 4408"/>
              <a:gd name="T55" fmla="*/ 2147483646 h 4408"/>
              <a:gd name="T56" fmla="*/ 2147483646 w 4408"/>
              <a:gd name="T57" fmla="*/ 2147483646 h 4408"/>
              <a:gd name="T58" fmla="*/ 2147483646 w 4408"/>
              <a:gd name="T59" fmla="*/ 2147483646 h 4408"/>
              <a:gd name="T60" fmla="*/ 2147483646 w 4408"/>
              <a:gd name="T61" fmla="*/ 2147483646 h 4408"/>
              <a:gd name="T62" fmla="*/ 2147483646 w 4408"/>
              <a:gd name="T63" fmla="*/ 2147483646 h 4408"/>
              <a:gd name="T64" fmla="*/ 2147483646 w 4408"/>
              <a:gd name="T65" fmla="*/ 2147483646 h 4408"/>
              <a:gd name="T66" fmla="*/ 2147483646 w 4408"/>
              <a:gd name="T67" fmla="*/ 2147483646 h 4408"/>
              <a:gd name="T68" fmla="*/ 2147483646 w 4408"/>
              <a:gd name="T69" fmla="*/ 2147483646 h 4408"/>
              <a:gd name="T70" fmla="*/ 2147483646 w 4408"/>
              <a:gd name="T71" fmla="*/ 2147483646 h 4408"/>
              <a:gd name="T72" fmla="*/ 2147483646 w 4408"/>
              <a:gd name="T73" fmla="*/ 2147483646 h 4408"/>
              <a:gd name="T74" fmla="*/ 2147483646 w 4408"/>
              <a:gd name="T75" fmla="*/ 2147483646 h 4408"/>
              <a:gd name="T76" fmla="*/ 2147483646 w 4408"/>
              <a:gd name="T77" fmla="*/ 2147483646 h 4408"/>
              <a:gd name="T78" fmla="*/ 2147483646 w 4408"/>
              <a:gd name="T79" fmla="*/ 2147483646 h 4408"/>
              <a:gd name="T80" fmla="*/ 2147483646 w 4408"/>
              <a:gd name="T81" fmla="*/ 2147483646 h 4408"/>
              <a:gd name="T82" fmla="*/ 2147483646 w 4408"/>
              <a:gd name="T83" fmla="*/ 2147483646 h 4408"/>
              <a:gd name="T84" fmla="*/ 2147483646 w 4408"/>
              <a:gd name="T85" fmla="*/ 2147483646 h 4408"/>
              <a:gd name="T86" fmla="*/ 2147483646 w 4408"/>
              <a:gd name="T87" fmla="*/ 2147483646 h 4408"/>
              <a:gd name="T88" fmla="*/ 2147483646 w 4408"/>
              <a:gd name="T89" fmla="*/ 2147483646 h 4408"/>
              <a:gd name="T90" fmla="*/ 2147483646 w 4408"/>
              <a:gd name="T91" fmla="*/ 2147483646 h 4408"/>
              <a:gd name="T92" fmla="*/ 2147483646 w 4408"/>
              <a:gd name="T93" fmla="*/ 2147483646 h 4408"/>
              <a:gd name="T94" fmla="*/ 2147483646 w 4408"/>
              <a:gd name="T95" fmla="*/ 2147483646 h 4408"/>
              <a:gd name="T96" fmla="*/ 2147483646 w 4408"/>
              <a:gd name="T97" fmla="*/ 2147483646 h 4408"/>
              <a:gd name="T98" fmla="*/ 2147483646 w 4408"/>
              <a:gd name="T99" fmla="*/ 2147483646 h 4408"/>
              <a:gd name="T100" fmla="*/ 2147483646 w 4408"/>
              <a:gd name="T101" fmla="*/ 2147483646 h 4408"/>
              <a:gd name="T102" fmla="*/ 2147483646 w 4408"/>
              <a:gd name="T103" fmla="*/ 2147483646 h 4408"/>
              <a:gd name="T104" fmla="*/ 2147483646 w 4408"/>
              <a:gd name="T105" fmla="*/ 2147483646 h 4408"/>
              <a:gd name="T106" fmla="*/ 2147483646 w 4408"/>
              <a:gd name="T107" fmla="*/ 2147483646 h 4408"/>
              <a:gd name="T108" fmla="*/ 2147483646 w 4408"/>
              <a:gd name="T109" fmla="*/ 2147483646 h 4408"/>
              <a:gd name="T110" fmla="*/ 2147483646 w 4408"/>
              <a:gd name="T111" fmla="*/ 2147483646 h 4408"/>
              <a:gd name="T112" fmla="*/ 2147483646 w 4408"/>
              <a:gd name="T113" fmla="*/ 2147483646 h 4408"/>
              <a:gd name="T114" fmla="*/ 2147483646 w 4408"/>
              <a:gd name="T115" fmla="*/ 2147483646 h 4408"/>
              <a:gd name="T116" fmla="*/ 2147483646 w 4408"/>
              <a:gd name="T117" fmla="*/ 2147483646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17" name="文本框 16"/>
          <p:cNvSpPr txBox="1"/>
          <p:nvPr/>
        </p:nvSpPr>
        <p:spPr>
          <a:xfrm>
            <a:off x="122555" y="4881245"/>
            <a:ext cx="12149455" cy="2306955"/>
          </a:xfrm>
          <a:prstGeom prst="rect">
            <a:avLst/>
          </a:prstGeom>
          <a:noFill/>
        </p:spPr>
        <p:txBody>
          <a:bodyPr wrap="square" rtlCol="0" anchor="t">
            <a:spAutoFit/>
          </a:bodyPr>
          <a:p>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定义了一个纹理数组用来记录纹理的样式。首先要初始化纹理数组，我们选择了从</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bmp</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文件中加载纹理</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Bmp</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文件在开始处有一个文件头，大小为 </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54 </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字节，保存了包括文件格 式标识、颜色数、图像大小、压缩方式等信息 。每三个字节表示一个像素颜色。</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BMP </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文件中采用的是 </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BGR(</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和 </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RGB </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反过来了</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600" kern="12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endParaRPr>
          </a:p>
          <a:p>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在绘制扫描线的过程中，我们再根据坐标读取纹理</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将纹理坐标*</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纹理的宽度高度并四舍五入</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转换成纹理数组上的位置（行列），读取该行该列的纹理信息</a:t>
            </a:r>
            <a:endParaRPr lang="en-US" altLang="zh-CN"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（像素数据量并不完全等于图像的高度乘以宽度乘以每一位像素的字节数，而是 可能略大于这个值。原因是对齐，每一行像素数据的长度若不是 </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4 </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的倍数，则填充一些数据 使它是 </a:t>
            </a:r>
            <a:r>
              <a:rPr lang="en-US" altLang="zh-CN"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4 </a:t>
            </a:r>
            <a:r>
              <a:rPr lang="zh-CN" altLang="en-US" sz="1600" dirty="0" smtClean="0">
                <a:solidFill>
                  <a:schemeClr val="tx1">
                    <a:lumMod val="65000"/>
                    <a:lumOff val="35000"/>
                  </a:schemeClr>
                </a:solidFill>
                <a:effectLst/>
                <a:latin typeface="微软雅黑" panose="020B0503020204020204" charset="-122"/>
                <a:ea typeface="微软雅黑" panose="020B0503020204020204" charset="-122"/>
                <a:cs typeface="微软雅黑" panose="020B0503020204020204" charset="-122"/>
                <a:sym typeface="+mn-ea"/>
              </a:rPr>
              <a:t>的倍数。所以在计算分配空间的时候要把这个算上，否则可能导致分配的内存空间 长度不足，造成越界 ）</a:t>
            </a:r>
            <a:endPar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剪去对角的矩形 3"/>
          <p:cNvSpPr/>
          <p:nvPr/>
        </p:nvSpPr>
        <p:spPr>
          <a:xfrm>
            <a:off x="2656840" y="1786255"/>
            <a:ext cx="78930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剪去对角的矩形 4"/>
          <p:cNvSpPr/>
          <p:nvPr/>
        </p:nvSpPr>
        <p:spPr>
          <a:xfrm>
            <a:off x="2656840" y="2849245"/>
            <a:ext cx="78930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剪去对角的矩形 5"/>
          <p:cNvSpPr/>
          <p:nvPr/>
        </p:nvSpPr>
        <p:spPr>
          <a:xfrm>
            <a:off x="2656840" y="3912235"/>
            <a:ext cx="789305" cy="789305"/>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剪去对角的矩形 6"/>
          <p:cNvSpPr/>
          <p:nvPr/>
        </p:nvSpPr>
        <p:spPr>
          <a:xfrm>
            <a:off x="3624580" y="1786255"/>
            <a:ext cx="543877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剪去对角的矩形 7"/>
          <p:cNvSpPr/>
          <p:nvPr/>
        </p:nvSpPr>
        <p:spPr>
          <a:xfrm>
            <a:off x="3624580" y="2849245"/>
            <a:ext cx="543877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剪去对角的矩形 8"/>
          <p:cNvSpPr/>
          <p:nvPr/>
        </p:nvSpPr>
        <p:spPr>
          <a:xfrm>
            <a:off x="3624580" y="3912235"/>
            <a:ext cx="5438775" cy="789305"/>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709545" y="1889125"/>
            <a:ext cx="621030" cy="521970"/>
          </a:xfrm>
          <a:prstGeom prst="rect">
            <a:avLst/>
          </a:prstGeom>
          <a:noFill/>
        </p:spPr>
        <p:txBody>
          <a:bodyPr wrap="none" rtlCol="0">
            <a:spAutoFit/>
          </a:bodyPr>
          <a:p>
            <a:r>
              <a:rPr lang="en-US" altLang="zh-CN" sz="2800" b="1">
                <a:solidFill>
                  <a:schemeClr val="bg1"/>
                </a:solidFill>
                <a:latin typeface="微软雅黑" panose="020B0503020204020204" charset="-122"/>
                <a:ea typeface="微软雅黑" panose="020B0503020204020204" charset="-122"/>
              </a:rPr>
              <a:t>01</a:t>
            </a:r>
            <a:endParaRPr lang="en-US" altLang="zh-CN" sz="2800" b="1">
              <a:solidFill>
                <a:schemeClr val="bg1"/>
              </a:solidFill>
              <a:latin typeface="微软雅黑" panose="020B0503020204020204" charset="-122"/>
              <a:ea typeface="微软雅黑" panose="020B0503020204020204" charset="-122"/>
            </a:endParaRPr>
          </a:p>
        </p:txBody>
      </p:sp>
      <p:sp>
        <p:nvSpPr>
          <p:cNvPr id="11" name="文本框 10"/>
          <p:cNvSpPr txBox="1"/>
          <p:nvPr/>
        </p:nvSpPr>
        <p:spPr>
          <a:xfrm>
            <a:off x="3844290" y="1889125"/>
            <a:ext cx="3738880" cy="521970"/>
          </a:xfrm>
          <a:prstGeom prst="rect">
            <a:avLst/>
          </a:prstGeom>
          <a:noFill/>
        </p:spPr>
        <p:txBody>
          <a:bodyPr wrap="none" rtlCol="0">
            <a:spAutoFit/>
          </a:bodyPr>
          <a:p>
            <a:pPr algn="l"/>
            <a:r>
              <a:rPr lang="zh-CN" altLang="en-US" sz="2800" b="1">
                <a:solidFill>
                  <a:schemeClr val="bg1"/>
                </a:solidFill>
                <a:latin typeface="微软雅黑" panose="020B0503020204020204" charset="-122"/>
                <a:ea typeface="微软雅黑" panose="020B0503020204020204" charset="-122"/>
              </a:rPr>
              <a:t>顶点变换、裁剪及画线</a:t>
            </a:r>
            <a:endParaRPr lang="zh-CN" altLang="en-US" sz="2800" b="1">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2740660" y="2983230"/>
            <a:ext cx="621030" cy="521970"/>
          </a:xfrm>
          <a:prstGeom prst="rect">
            <a:avLst/>
          </a:prstGeom>
          <a:noFill/>
        </p:spPr>
        <p:txBody>
          <a:bodyPr wrap="none" rtlCol="0">
            <a:spAutoFit/>
          </a:bodyPr>
          <a:p>
            <a:r>
              <a:rPr lang="en-US" altLang="zh-CN" sz="2800" b="1">
                <a:solidFill>
                  <a:schemeClr val="bg1"/>
                </a:solidFill>
                <a:latin typeface="微软雅黑" panose="020B0503020204020204" charset="-122"/>
                <a:ea typeface="微软雅黑" panose="020B0503020204020204" charset="-122"/>
              </a:rPr>
              <a:t>02</a:t>
            </a:r>
            <a:endParaRPr lang="en-US" altLang="zh-CN" sz="2800" b="1">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2740660" y="4045585"/>
            <a:ext cx="621030" cy="521970"/>
          </a:xfrm>
          <a:prstGeom prst="rect">
            <a:avLst/>
          </a:prstGeom>
          <a:noFill/>
        </p:spPr>
        <p:txBody>
          <a:bodyPr wrap="none" rtlCol="0">
            <a:spAutoFit/>
          </a:bodyPr>
          <a:p>
            <a:r>
              <a:rPr lang="en-US" altLang="zh-CN" sz="2800" b="1">
                <a:solidFill>
                  <a:schemeClr val="bg1"/>
                </a:solidFill>
                <a:latin typeface="微软雅黑" panose="020B0503020204020204" charset="-122"/>
                <a:ea typeface="微软雅黑" panose="020B0503020204020204" charset="-122"/>
              </a:rPr>
              <a:t>03</a:t>
            </a:r>
            <a:endParaRPr lang="en-US" altLang="zh-CN" sz="2800" b="1">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3844290" y="2982595"/>
            <a:ext cx="3027680" cy="521970"/>
          </a:xfrm>
          <a:prstGeom prst="rect">
            <a:avLst/>
          </a:prstGeom>
          <a:noFill/>
        </p:spPr>
        <p:txBody>
          <a:bodyPr wrap="none" rtlCol="0">
            <a:spAutoFit/>
          </a:bodyPr>
          <a:p>
            <a:pPr algn="l"/>
            <a:r>
              <a:rPr lang="zh-CN" altLang="en-US" sz="2800" b="1">
                <a:solidFill>
                  <a:schemeClr val="bg1"/>
                </a:solidFill>
                <a:latin typeface="微软雅黑" panose="020B0503020204020204" charset="-122"/>
                <a:ea typeface="微软雅黑" panose="020B0503020204020204" charset="-122"/>
              </a:rPr>
              <a:t>光栅化及纹理实现</a:t>
            </a:r>
            <a:endParaRPr lang="zh-CN" altLang="en-US" sz="2800" b="1">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3844290" y="4045585"/>
            <a:ext cx="894080" cy="521970"/>
          </a:xfrm>
          <a:prstGeom prst="rect">
            <a:avLst/>
          </a:prstGeom>
          <a:noFill/>
        </p:spPr>
        <p:txBody>
          <a:bodyPr wrap="none" rtlCol="0">
            <a:spAutoFit/>
          </a:bodyPr>
          <a:p>
            <a:pPr algn="l"/>
            <a:r>
              <a:rPr lang="zh-CN" altLang="en-US" sz="2800" b="1">
                <a:solidFill>
                  <a:schemeClr val="bg1"/>
                </a:solidFill>
                <a:latin typeface="微软雅黑" panose="020B0503020204020204" charset="-122"/>
                <a:ea typeface="微软雅黑" panose="020B0503020204020204" charset="-122"/>
              </a:rPr>
              <a:t>光照</a:t>
            </a:r>
            <a:endParaRPr lang="zh-CN" altLang="en-US" sz="2800" b="1">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2656840" y="1786255"/>
            <a:ext cx="789305" cy="789305"/>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剪去对角的矩形 3"/>
          <p:cNvSpPr/>
          <p:nvPr/>
        </p:nvSpPr>
        <p:spPr>
          <a:xfrm>
            <a:off x="2656840" y="2849245"/>
            <a:ext cx="78930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剪去对角的矩形 4"/>
          <p:cNvSpPr/>
          <p:nvPr/>
        </p:nvSpPr>
        <p:spPr>
          <a:xfrm>
            <a:off x="2656840" y="3912235"/>
            <a:ext cx="78930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剪去对角的矩形 5"/>
          <p:cNvSpPr/>
          <p:nvPr/>
        </p:nvSpPr>
        <p:spPr>
          <a:xfrm>
            <a:off x="3624580" y="1786255"/>
            <a:ext cx="5438775" cy="789305"/>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剪去对角的矩形 6"/>
          <p:cNvSpPr/>
          <p:nvPr/>
        </p:nvSpPr>
        <p:spPr>
          <a:xfrm>
            <a:off x="3624580" y="2849245"/>
            <a:ext cx="543877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剪去对角的矩形 7"/>
          <p:cNvSpPr/>
          <p:nvPr/>
        </p:nvSpPr>
        <p:spPr>
          <a:xfrm>
            <a:off x="3624580" y="3912235"/>
            <a:ext cx="5438775" cy="789305"/>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2709545" y="1889125"/>
            <a:ext cx="621030" cy="521970"/>
          </a:xfrm>
          <a:prstGeom prst="rect">
            <a:avLst/>
          </a:prstGeom>
          <a:noFill/>
        </p:spPr>
        <p:txBody>
          <a:bodyPr wrap="none" rtlCol="0">
            <a:spAutoFit/>
          </a:bodyPr>
          <a:p>
            <a:r>
              <a:rPr lang="en-US" altLang="zh-CN" sz="2800" b="1">
                <a:solidFill>
                  <a:schemeClr val="bg1"/>
                </a:solidFill>
                <a:latin typeface="微软雅黑" panose="020B0503020204020204" charset="-122"/>
                <a:ea typeface="微软雅黑" panose="020B0503020204020204" charset="-122"/>
              </a:rPr>
              <a:t>01</a:t>
            </a:r>
            <a:endParaRPr lang="en-US" altLang="zh-CN" sz="2800" b="1">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3844290" y="1889125"/>
            <a:ext cx="3738880" cy="521970"/>
          </a:xfrm>
          <a:prstGeom prst="rect">
            <a:avLst/>
          </a:prstGeom>
          <a:noFill/>
        </p:spPr>
        <p:txBody>
          <a:bodyPr wrap="none" rtlCol="0">
            <a:spAutoFit/>
          </a:bodyPr>
          <a:p>
            <a:pPr algn="l"/>
            <a:r>
              <a:rPr lang="zh-CN" altLang="en-US" sz="2800" b="1">
                <a:solidFill>
                  <a:schemeClr val="bg1"/>
                </a:solidFill>
                <a:latin typeface="微软雅黑" panose="020B0503020204020204" charset="-122"/>
                <a:ea typeface="微软雅黑" panose="020B0503020204020204" charset="-122"/>
              </a:rPr>
              <a:t>顶点变换、裁剪及画线</a:t>
            </a:r>
            <a:endParaRPr lang="zh-CN" altLang="en-US" sz="2800" b="1">
              <a:solidFill>
                <a:schemeClr val="bg1"/>
              </a:solidFill>
              <a:latin typeface="微软雅黑" panose="020B0503020204020204" charset="-122"/>
              <a:ea typeface="微软雅黑" panose="020B0503020204020204" charset="-122"/>
            </a:endParaRPr>
          </a:p>
        </p:txBody>
      </p:sp>
      <p:sp>
        <p:nvSpPr>
          <p:cNvPr id="11" name="文本框 10"/>
          <p:cNvSpPr txBox="1"/>
          <p:nvPr/>
        </p:nvSpPr>
        <p:spPr>
          <a:xfrm>
            <a:off x="2740660" y="2983230"/>
            <a:ext cx="621030" cy="521970"/>
          </a:xfrm>
          <a:prstGeom prst="rect">
            <a:avLst/>
          </a:prstGeom>
          <a:noFill/>
        </p:spPr>
        <p:txBody>
          <a:bodyPr wrap="none" rtlCol="0">
            <a:spAutoFit/>
          </a:bodyPr>
          <a:p>
            <a:r>
              <a:rPr lang="en-US" altLang="zh-CN" sz="2800" b="1">
                <a:solidFill>
                  <a:schemeClr val="bg1"/>
                </a:solidFill>
                <a:latin typeface="微软雅黑" panose="020B0503020204020204" charset="-122"/>
                <a:ea typeface="微软雅黑" panose="020B0503020204020204" charset="-122"/>
              </a:rPr>
              <a:t>02</a:t>
            </a:r>
            <a:endParaRPr lang="en-US" altLang="zh-CN" sz="2800" b="1">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2740660" y="4045585"/>
            <a:ext cx="621030" cy="521970"/>
          </a:xfrm>
          <a:prstGeom prst="rect">
            <a:avLst/>
          </a:prstGeom>
          <a:noFill/>
        </p:spPr>
        <p:txBody>
          <a:bodyPr wrap="none" rtlCol="0">
            <a:spAutoFit/>
          </a:bodyPr>
          <a:p>
            <a:r>
              <a:rPr lang="en-US" altLang="zh-CN" sz="2800" b="1">
                <a:solidFill>
                  <a:schemeClr val="bg1"/>
                </a:solidFill>
                <a:latin typeface="微软雅黑" panose="020B0503020204020204" charset="-122"/>
                <a:ea typeface="微软雅黑" panose="020B0503020204020204" charset="-122"/>
              </a:rPr>
              <a:t>03</a:t>
            </a:r>
            <a:endParaRPr lang="en-US" altLang="zh-CN" sz="2800" b="1">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3844290" y="2982595"/>
            <a:ext cx="3027680" cy="521970"/>
          </a:xfrm>
          <a:prstGeom prst="rect">
            <a:avLst/>
          </a:prstGeom>
          <a:noFill/>
        </p:spPr>
        <p:txBody>
          <a:bodyPr wrap="none" rtlCol="0">
            <a:spAutoFit/>
          </a:bodyPr>
          <a:p>
            <a:pPr algn="l"/>
            <a:r>
              <a:rPr lang="zh-CN" altLang="en-US" sz="2800" b="1">
                <a:solidFill>
                  <a:schemeClr val="bg1"/>
                </a:solidFill>
                <a:latin typeface="微软雅黑" panose="020B0503020204020204" charset="-122"/>
                <a:ea typeface="微软雅黑" panose="020B0503020204020204" charset="-122"/>
              </a:rPr>
              <a:t>光栅化及纹理实现</a:t>
            </a:r>
            <a:endParaRPr lang="zh-CN" altLang="en-US" sz="2800" b="1">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3844290" y="4045585"/>
            <a:ext cx="894080" cy="521970"/>
          </a:xfrm>
          <a:prstGeom prst="rect">
            <a:avLst/>
          </a:prstGeom>
          <a:noFill/>
        </p:spPr>
        <p:txBody>
          <a:bodyPr wrap="none" rtlCol="0">
            <a:spAutoFit/>
          </a:bodyPr>
          <a:p>
            <a:pPr algn="l"/>
            <a:r>
              <a:rPr lang="zh-CN" altLang="en-US" sz="2800" b="1">
                <a:solidFill>
                  <a:schemeClr val="bg1"/>
                </a:solidFill>
                <a:latin typeface="微软雅黑" panose="020B0503020204020204" charset="-122"/>
                <a:ea typeface="微软雅黑" panose="020B0503020204020204" charset="-122"/>
              </a:rPr>
              <a:t>光照</a:t>
            </a:r>
            <a:endParaRPr lang="zh-CN" altLang="en-US" sz="2800" b="1">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268095"/>
            <a:ext cx="4513580" cy="398780"/>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漫反射</a:t>
            </a:r>
            <a:endParaRPr lang="zh-CN" altLang="en-US" sz="2000" b="1">
              <a:solidFill>
                <a:schemeClr val="accent1"/>
              </a:solidFill>
              <a:latin typeface="微软雅黑" panose="020B0503020204020204" charset="-122"/>
              <a:ea typeface="微软雅黑" panose="020B0503020204020204" charset="-122"/>
            </a:endParaRPr>
          </a:p>
        </p:txBody>
      </p:sp>
      <p:pic>
        <p:nvPicPr>
          <p:cNvPr id="7" name="图片 2"/>
          <p:cNvPicPr>
            <a:picLocks noChangeAspect="1"/>
          </p:cNvPicPr>
          <p:nvPr/>
        </p:nvPicPr>
        <p:blipFill>
          <a:blip r:embed="rId1"/>
          <a:stretch>
            <a:fillRect/>
          </a:stretch>
        </p:blipFill>
        <p:spPr>
          <a:xfrm>
            <a:off x="577850" y="1880870"/>
            <a:ext cx="4763135" cy="3313430"/>
          </a:xfrm>
          <a:prstGeom prst="rect">
            <a:avLst/>
          </a:prstGeom>
        </p:spPr>
      </p:pic>
      <p:sp>
        <p:nvSpPr>
          <p:cNvPr id="8" name="文本框 7"/>
          <p:cNvSpPr txBox="1"/>
          <p:nvPr/>
        </p:nvSpPr>
        <p:spPr>
          <a:xfrm>
            <a:off x="6119495" y="3310890"/>
            <a:ext cx="3971290" cy="1106805"/>
          </a:xfrm>
          <a:prstGeom prst="rect">
            <a:avLst/>
          </a:prstGeom>
          <a:noFill/>
        </p:spPr>
        <p:txBody>
          <a:bodyPr wrap="square" rtlCol="0">
            <a:spAutoFit/>
          </a:bodyPr>
          <a:p>
            <a:pPr algn="l"/>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lj = le Kd cos(θ) 或者 lj = le Kd (L·N)</a:t>
            </a:r>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a:endPar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物体反射的颜色，是物体本来的颜色和照射物体的光的颜色的混合。   </a:t>
            </a:r>
            <a:r>
              <a:rPr kumimoji="1" lang="zh-CN" altLang="en-US" dirty="0" smtClean="0"/>
              <a:t>     </a:t>
            </a:r>
            <a:endParaRPr kumimoji="1"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268095"/>
            <a:ext cx="4513580" cy="398780"/>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高光</a:t>
            </a:r>
            <a:endParaRPr lang="zh-CN" altLang="en-US" sz="2000" b="1">
              <a:solidFill>
                <a:schemeClr val="accent1"/>
              </a:solidFill>
              <a:latin typeface="微软雅黑" panose="020B0503020204020204" charset="-122"/>
              <a:ea typeface="微软雅黑" panose="020B0503020204020204" charset="-122"/>
            </a:endParaRPr>
          </a:p>
        </p:txBody>
      </p:sp>
      <p:pic>
        <p:nvPicPr>
          <p:cNvPr id="6" name="图片 6" descr="https://upload-images.jianshu.io/upload_images/7943693-cf54f477c5040076.png?imageMogr2/auto-orient/strip%7CimageView2/2/w/3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77850" y="1913890"/>
            <a:ext cx="4897755" cy="1924050"/>
          </a:xfrm>
          <a:prstGeom prst="rect">
            <a:avLst/>
          </a:prstGeom>
          <a:noFill/>
          <a:ln>
            <a:noFill/>
          </a:ln>
        </p:spPr>
      </p:pic>
      <p:sp>
        <p:nvSpPr>
          <p:cNvPr id="5" name="文本框 4"/>
          <p:cNvSpPr txBox="1"/>
          <p:nvPr/>
        </p:nvSpPr>
        <p:spPr>
          <a:xfrm>
            <a:off x="577850" y="4251960"/>
            <a:ext cx="4134485" cy="860425"/>
          </a:xfrm>
          <a:prstGeom prst="rect">
            <a:avLst/>
          </a:prstGeom>
          <a:noFill/>
        </p:spPr>
        <p:txBody>
          <a:bodyPr wrap="square" rtlCol="0">
            <a:spAutoFit/>
          </a:bodyPr>
          <a:p>
            <a:pPr algn="l"/>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镜面反射（高光）的颜色是入射光的颜色和镜面反射光的颜色的叠加。镜面反射光的强度取决于视角以及spec。   </a:t>
            </a:r>
            <a:r>
              <a:rPr kumimoji="1" lang="zh-CN" altLang="en-US" dirty="0" smtClean="0"/>
              <a:t>     </a:t>
            </a:r>
            <a:endParaRPr kumimoji="1" lang="zh-CN" altLang="en-US" dirty="0"/>
          </a:p>
        </p:txBody>
      </p:sp>
      <p:pic>
        <p:nvPicPr>
          <p:cNvPr id="9" name="图片 8" descr="https://upload-images.jianshu.io/upload_images/7943693-d940530abd251871.png?imageMogr2/auto-orient/strip%7CimageView2/2/w/3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324600" y="2715260"/>
            <a:ext cx="4090035" cy="67119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268095"/>
            <a:ext cx="4513580" cy="398780"/>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高光</a:t>
            </a:r>
            <a:endParaRPr lang="zh-CN" altLang="en-US" sz="2000" b="1">
              <a:solidFill>
                <a:schemeClr val="accent1"/>
              </a:solidFill>
              <a:latin typeface="微软雅黑" panose="020B0503020204020204" charset="-122"/>
              <a:ea typeface="微软雅黑" panose="020B0503020204020204" charset="-122"/>
            </a:endParaRPr>
          </a:p>
        </p:txBody>
      </p:sp>
      <p:pic>
        <p:nvPicPr>
          <p:cNvPr id="6" name="图片 6" descr="https://upload-images.jianshu.io/upload_images/7943693-cf54f477c5040076.png?imageMogr2/auto-orient/strip%7CimageView2/2/w/3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77850" y="1913890"/>
            <a:ext cx="4897755" cy="1924050"/>
          </a:xfrm>
          <a:prstGeom prst="rect">
            <a:avLst/>
          </a:prstGeom>
          <a:noFill/>
          <a:ln>
            <a:noFill/>
          </a:ln>
        </p:spPr>
      </p:pic>
      <p:sp>
        <p:nvSpPr>
          <p:cNvPr id="5" name="文本框 4"/>
          <p:cNvSpPr txBox="1"/>
          <p:nvPr/>
        </p:nvSpPr>
        <p:spPr>
          <a:xfrm>
            <a:off x="577850" y="4251960"/>
            <a:ext cx="4134485" cy="860425"/>
          </a:xfrm>
          <a:prstGeom prst="rect">
            <a:avLst/>
          </a:prstGeom>
          <a:noFill/>
        </p:spPr>
        <p:txBody>
          <a:bodyPr wrap="square" rtlCol="0">
            <a:spAutoFit/>
          </a:bodyPr>
          <a:p>
            <a:pPr algn="l"/>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镜面反射（高光）的颜色是入射光的颜色和镜面反射光的颜色的叠加。镜面反射光的强度取决于视角以及spec。   </a:t>
            </a:r>
            <a:r>
              <a:rPr kumimoji="1" lang="zh-CN" altLang="en-US" dirty="0" smtClean="0"/>
              <a:t>     </a:t>
            </a:r>
            <a:endParaRPr kumimoji="1" lang="zh-CN" altLang="en-US" dirty="0"/>
          </a:p>
        </p:txBody>
      </p:sp>
      <p:pic>
        <p:nvPicPr>
          <p:cNvPr id="9" name="图片 8" descr="https://upload-images.jianshu.io/upload_images/7943693-d940530abd251871.png?imageMogr2/auto-orient/strip%7CimageView2/2/w/3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0075" y="5373370"/>
            <a:ext cx="4090035" cy="671195"/>
          </a:xfrm>
          <a:prstGeom prst="rect">
            <a:avLst/>
          </a:prstGeom>
          <a:noFill/>
          <a:ln>
            <a:noFill/>
          </a:ln>
        </p:spPr>
      </p:pic>
      <p:sp>
        <p:nvSpPr>
          <p:cNvPr id="7" name="文本框 6"/>
          <p:cNvSpPr txBox="1"/>
          <p:nvPr/>
        </p:nvSpPr>
        <p:spPr>
          <a:xfrm>
            <a:off x="6469380" y="1268095"/>
            <a:ext cx="4513580" cy="398780"/>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环境光</a:t>
            </a:r>
            <a:endParaRPr lang="zh-CN" altLang="en-US" sz="2000" b="1">
              <a:solidFill>
                <a:schemeClr val="accent1"/>
              </a:solidFill>
              <a:latin typeface="微软雅黑" panose="020B0503020204020204" charset="-122"/>
              <a:ea typeface="微软雅黑" panose="020B0503020204020204" charset="-122"/>
            </a:endParaRPr>
          </a:p>
        </p:txBody>
      </p:sp>
      <p:sp>
        <p:nvSpPr>
          <p:cNvPr id="8" name="文本框 7"/>
          <p:cNvSpPr txBox="1"/>
          <p:nvPr/>
        </p:nvSpPr>
        <p:spPr>
          <a:xfrm>
            <a:off x="6469380" y="2209800"/>
            <a:ext cx="2214880" cy="706755"/>
          </a:xfrm>
          <a:prstGeom prst="rect">
            <a:avLst/>
          </a:prstGeom>
          <a:noFill/>
        </p:spPr>
        <p:txBody>
          <a:bodyPr wrap="none" rtlCol="0" anchor="t">
            <a:spAutoFit/>
          </a:bodyPr>
          <a:p>
            <a:r>
              <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环境光颜色计算公式：</a:t>
            </a:r>
            <a:endParaRPr kumimoji="1" lang="zh-CN" altLang="en-US" sz="16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r>
              <a:rPr kumimoji="1" lang="zh-CN" altLang="en-US" sz="2000"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lj = la Ka    </a:t>
            </a:r>
            <a:r>
              <a:rPr kumimoji="1" lang="zh-CN" altLang="en-US" sz="2400" dirty="0" smtClean="0">
                <a:sym typeface="+mn-ea"/>
              </a:rPr>
              <a:t>  </a:t>
            </a:r>
            <a:endParaRPr kumimoji="1" lang="zh-CN" altLang="en-US" sz="2400" dirty="0" smtClean="0">
              <a:sym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268095"/>
            <a:ext cx="4513580" cy="398780"/>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光照计算公式</a:t>
            </a:r>
            <a:endParaRPr lang="zh-CN" altLang="en-US" sz="2000" b="1">
              <a:solidFill>
                <a:schemeClr val="accent1"/>
              </a:solidFill>
              <a:latin typeface="微软雅黑" panose="020B0503020204020204" charset="-122"/>
              <a:ea typeface="微软雅黑" panose="020B0503020204020204" charset="-122"/>
            </a:endParaRPr>
          </a:p>
        </p:txBody>
      </p:sp>
      <p:pic>
        <p:nvPicPr>
          <p:cNvPr id="26" name="图片 26" descr="https://upload-images.jianshu.io/upload_images/7943693-486212aef576951c.png?imageMogr2/auto-orient/strip%7CimageView2/2/w/69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77850" y="1972310"/>
            <a:ext cx="8947150" cy="1183640"/>
          </a:xfrm>
          <a:prstGeom prst="rect">
            <a:avLst/>
          </a:prstGeom>
          <a:noFill/>
          <a:ln>
            <a:noFill/>
          </a:ln>
        </p:spPr>
      </p:pic>
      <p:pic>
        <p:nvPicPr>
          <p:cNvPr id="28" name="图片 28" descr="https://upload-images.jianshu.io/upload_images/7943693-f34143ca1e7a03ee.png?imageMogr2/auto-orient/strip%7CimageView2/2/w/7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77520" y="3632200"/>
            <a:ext cx="9359900" cy="104203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14020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实验结果</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268095"/>
            <a:ext cx="4513580" cy="398780"/>
          </a:xfrm>
          <a:prstGeom prst="rect">
            <a:avLst/>
          </a:prstGeom>
          <a:noFill/>
        </p:spPr>
        <p:txBody>
          <a:bodyPr wrap="square" rtlCol="0">
            <a:spAutoFit/>
          </a:bodyPr>
          <a:p>
            <a:pPr algn="l"/>
            <a:r>
              <a:rPr lang="en-US" altLang="zh-CN" sz="2000" b="1">
                <a:solidFill>
                  <a:schemeClr val="accent1"/>
                </a:solidFill>
                <a:latin typeface="微软雅黑" panose="020B0503020204020204" charset="-122"/>
                <a:ea typeface="微软雅黑" panose="020B0503020204020204" charset="-122"/>
              </a:rPr>
              <a:t>cpp</a:t>
            </a:r>
            <a:endParaRPr lang="en-US" altLang="zh-CN" sz="2000" b="1">
              <a:solidFill>
                <a:schemeClr val="accent1"/>
              </a:solidFill>
              <a:latin typeface="微软雅黑" panose="020B0503020204020204" charset="-122"/>
              <a:ea typeface="微软雅黑" panose="020B0503020204020204" charset="-122"/>
            </a:endParaRPr>
          </a:p>
        </p:txBody>
      </p:sp>
      <p:sp>
        <p:nvSpPr>
          <p:cNvPr id="7" name="文本框 6"/>
          <p:cNvSpPr txBox="1"/>
          <p:nvPr/>
        </p:nvSpPr>
        <p:spPr>
          <a:xfrm>
            <a:off x="6469380" y="1268095"/>
            <a:ext cx="4513580" cy="398780"/>
          </a:xfrm>
          <a:prstGeom prst="rect">
            <a:avLst/>
          </a:prstGeom>
          <a:noFill/>
        </p:spPr>
        <p:txBody>
          <a:bodyPr wrap="square" rtlCol="0">
            <a:spAutoFit/>
          </a:bodyPr>
          <a:p>
            <a:pPr algn="l"/>
            <a:r>
              <a:rPr lang="en-US" altLang="zh-CN" sz="2000" b="1">
                <a:solidFill>
                  <a:schemeClr val="accent1"/>
                </a:solidFill>
                <a:latin typeface="微软雅黑" panose="020B0503020204020204" charset="-122"/>
                <a:ea typeface="微软雅黑" panose="020B0503020204020204" charset="-122"/>
              </a:rPr>
              <a:t>python</a:t>
            </a:r>
            <a:endParaRPr lang="en-US" altLang="zh-CN" sz="2000" b="1">
              <a:solidFill>
                <a:schemeClr val="accent1"/>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1"/>
          <a:stretch>
            <a:fillRect/>
          </a:stretch>
        </p:blipFill>
        <p:spPr>
          <a:xfrm>
            <a:off x="577850" y="4200525"/>
            <a:ext cx="2469515" cy="2124710"/>
          </a:xfrm>
          <a:prstGeom prst="rect">
            <a:avLst/>
          </a:prstGeom>
        </p:spPr>
      </p:pic>
      <p:pic>
        <p:nvPicPr>
          <p:cNvPr id="11" name="图片 10" descr="texture"/>
          <p:cNvPicPr>
            <a:picLocks noChangeAspect="1"/>
          </p:cNvPicPr>
          <p:nvPr/>
        </p:nvPicPr>
        <p:blipFill>
          <a:blip r:embed="rId2"/>
          <a:stretch>
            <a:fillRect/>
          </a:stretch>
        </p:blipFill>
        <p:spPr>
          <a:xfrm>
            <a:off x="1014095" y="2134870"/>
            <a:ext cx="1597660" cy="1597660"/>
          </a:xfrm>
          <a:prstGeom prst="rect">
            <a:avLst/>
          </a:prstGeom>
        </p:spPr>
      </p:pic>
      <p:pic>
        <p:nvPicPr>
          <p:cNvPr id="12" name="图片 11" descr="axe"/>
          <p:cNvPicPr>
            <a:picLocks noChangeAspect="1"/>
          </p:cNvPicPr>
          <p:nvPr/>
        </p:nvPicPr>
        <p:blipFill>
          <a:blip r:embed="rId3"/>
          <a:stretch>
            <a:fillRect/>
          </a:stretch>
        </p:blipFill>
        <p:spPr>
          <a:xfrm>
            <a:off x="6661785" y="1904365"/>
            <a:ext cx="2058670" cy="2058670"/>
          </a:xfrm>
          <a:prstGeom prst="rect">
            <a:avLst/>
          </a:prstGeom>
        </p:spPr>
      </p:pic>
      <p:pic>
        <p:nvPicPr>
          <p:cNvPr id="28" name="图片 28" descr="result"/>
          <p:cNvPicPr>
            <a:picLocks noChangeAspect="1"/>
          </p:cNvPicPr>
          <p:nvPr/>
        </p:nvPicPr>
        <p:blipFill>
          <a:blip r:embed="rId4"/>
          <a:stretch>
            <a:fillRect/>
          </a:stretch>
        </p:blipFill>
        <p:spPr>
          <a:xfrm>
            <a:off x="6469063" y="4200208"/>
            <a:ext cx="2444115" cy="244411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289685" y="1235075"/>
            <a:ext cx="5675630" cy="2122805"/>
          </a:xfrm>
          <a:prstGeom prst="rect">
            <a:avLst/>
          </a:prstGeom>
          <a:noFill/>
        </p:spPr>
        <p:txBody>
          <a:bodyPr wrap="none" rtlCol="0">
            <a:spAutoFit/>
          </a:bodyPr>
          <a:p>
            <a:pPr algn="l"/>
            <a:endParaRPr lang="en-US" altLang="zh-CN" sz="6600" b="1">
              <a:solidFill>
                <a:schemeClr val="accent1"/>
              </a:solidFill>
              <a:latin typeface="微软雅黑" panose="020B0503020204020204" charset="-122"/>
              <a:ea typeface="微软雅黑" panose="020B0503020204020204" charset="-122"/>
            </a:endParaRPr>
          </a:p>
          <a:p>
            <a:pPr algn="l"/>
            <a:r>
              <a:rPr lang="en-US" altLang="zh-CN" sz="6600" b="1">
                <a:solidFill>
                  <a:schemeClr val="accent1"/>
                </a:solidFill>
                <a:latin typeface="微软雅黑" panose="020B0503020204020204" charset="-122"/>
                <a:ea typeface="微软雅黑" panose="020B0503020204020204" charset="-122"/>
              </a:rPr>
              <a:t>THANK  YOU</a:t>
            </a:r>
            <a:endParaRPr lang="en-US" altLang="zh-CN" sz="6600" b="1">
              <a:solidFill>
                <a:schemeClr val="accent1"/>
              </a:solidFill>
              <a:latin typeface="微软雅黑" panose="020B0503020204020204" charset="-122"/>
              <a:ea typeface="微软雅黑" panose="020B0503020204020204" charset="-122"/>
            </a:endParaRPr>
          </a:p>
        </p:txBody>
      </p:sp>
      <p:sp>
        <p:nvSpPr>
          <p:cNvPr id="6" name="文本框 5"/>
          <p:cNvSpPr txBox="1"/>
          <p:nvPr/>
        </p:nvSpPr>
        <p:spPr>
          <a:xfrm>
            <a:off x="1391285" y="3743325"/>
            <a:ext cx="3126105" cy="829945"/>
          </a:xfrm>
          <a:prstGeom prst="rect">
            <a:avLst/>
          </a:prstGeom>
          <a:noFill/>
        </p:spPr>
        <p:txBody>
          <a:bodyPr wrap="square" rtlCol="0">
            <a:spAutoFit/>
          </a:bodyPr>
          <a:p>
            <a:r>
              <a:rPr lang="en-US" sz="2400">
                <a:solidFill>
                  <a:schemeClr val="tx1">
                    <a:lumMod val="50000"/>
                    <a:lumOff val="50000"/>
                  </a:schemeClr>
                </a:solidFill>
                <a:latin typeface="微软雅黑" panose="020B0503020204020204" charset="-122"/>
                <a:ea typeface="微软雅黑" panose="020B0503020204020204" charset="-122"/>
              </a:rPr>
              <a:t>1652690	</a:t>
            </a:r>
            <a:r>
              <a:rPr lang="zh-CN" altLang="en-US" sz="2400">
                <a:solidFill>
                  <a:schemeClr val="tx1">
                    <a:lumMod val="50000"/>
                    <a:lumOff val="50000"/>
                  </a:schemeClr>
                </a:solidFill>
                <a:latin typeface="微软雅黑" panose="020B0503020204020204" charset="-122"/>
                <a:ea typeface="微软雅黑" panose="020B0503020204020204" charset="-122"/>
              </a:rPr>
              <a:t>苏昭帆</a:t>
            </a:r>
            <a:endParaRPr lang="zh-CN" altLang="en-US" sz="2400">
              <a:solidFill>
                <a:schemeClr val="tx1">
                  <a:lumMod val="50000"/>
                  <a:lumOff val="50000"/>
                </a:schemeClr>
              </a:solidFill>
              <a:latin typeface="微软雅黑" panose="020B0503020204020204" charset="-122"/>
              <a:ea typeface="微软雅黑" panose="020B0503020204020204" charset="-122"/>
            </a:endParaRPr>
          </a:p>
          <a:p>
            <a:r>
              <a:rPr lang="en-US" altLang="zh-CN" sz="2400">
                <a:solidFill>
                  <a:schemeClr val="tx1">
                    <a:lumMod val="50000"/>
                    <a:lumOff val="50000"/>
                  </a:schemeClr>
                </a:solidFill>
                <a:latin typeface="微软雅黑" panose="020B0503020204020204" charset="-122"/>
                <a:ea typeface="微软雅黑" panose="020B0503020204020204" charset="-122"/>
              </a:rPr>
              <a:t>1551534	</a:t>
            </a:r>
            <a:r>
              <a:rPr lang="zh-CN" altLang="en-US" sz="2400">
                <a:solidFill>
                  <a:schemeClr val="tx1">
                    <a:lumMod val="50000"/>
                    <a:lumOff val="50000"/>
                  </a:schemeClr>
                </a:solidFill>
                <a:latin typeface="微软雅黑" panose="020B0503020204020204" charset="-122"/>
                <a:ea typeface="微软雅黑" panose="020B0503020204020204" charset="-122"/>
              </a:rPr>
              <a:t>孙允鑫</a:t>
            </a:r>
            <a:endParaRPr lang="zh-CN" altLang="en-US" sz="2400">
              <a:solidFill>
                <a:schemeClr val="tx1">
                  <a:lumMod val="50000"/>
                  <a:lumOff val="50000"/>
                </a:schemeClr>
              </a:solidFill>
              <a:latin typeface="微软雅黑" panose="020B0503020204020204" charset="-122"/>
              <a:ea typeface="微软雅黑" panose="020B0503020204020204" charset="-122"/>
            </a:endParaRPr>
          </a:p>
        </p:txBody>
      </p:sp>
      <p:cxnSp>
        <p:nvCxnSpPr>
          <p:cNvPr id="7" name="直接连接符 6"/>
          <p:cNvCxnSpPr/>
          <p:nvPr/>
        </p:nvCxnSpPr>
        <p:spPr>
          <a:xfrm>
            <a:off x="1445260" y="3481705"/>
            <a:ext cx="773112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14" name="椭圆 13"/>
          <p:cNvSpPr/>
          <p:nvPr/>
        </p:nvSpPr>
        <p:spPr>
          <a:xfrm>
            <a:off x="1219199" y="2906497"/>
            <a:ext cx="985223" cy="98522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dirty="0">
              <a:solidFill>
                <a:prstClr val="white"/>
              </a:solidFill>
              <a:latin typeface="Open Sans" panose="020B0606030504020204" pitchFamily="34" charset="0"/>
              <a:cs typeface="Open Sans" panose="020B0606030504020204" pitchFamily="34" charset="0"/>
            </a:endParaRPr>
          </a:p>
        </p:txBody>
      </p:sp>
      <p:grpSp>
        <p:nvGrpSpPr>
          <p:cNvPr id="18" name="组合 17"/>
          <p:cNvGrpSpPr/>
          <p:nvPr/>
        </p:nvGrpSpPr>
        <p:grpSpPr>
          <a:xfrm>
            <a:off x="1406571" y="3090620"/>
            <a:ext cx="554888" cy="558173"/>
            <a:chOff x="1725613" y="5727700"/>
            <a:chExt cx="268287" cy="269875"/>
          </a:xfrm>
        </p:grpSpPr>
        <p:sp>
          <p:nvSpPr>
            <p:cNvPr id="19" name="Freeform 10"/>
            <p:cNvSpPr/>
            <p:nvPr/>
          </p:nvSpPr>
          <p:spPr bwMode="auto">
            <a:xfrm>
              <a:off x="1766888" y="5757863"/>
              <a:ext cx="31750" cy="31750"/>
            </a:xfrm>
            <a:custGeom>
              <a:avLst/>
              <a:gdLst>
                <a:gd name="T0" fmla="*/ 10 w 12"/>
                <a:gd name="T1" fmla="*/ 6 h 12"/>
                <a:gd name="T2" fmla="*/ 6 w 12"/>
                <a:gd name="T3" fmla="*/ 2 h 12"/>
                <a:gd name="T4" fmla="*/ 2 w 12"/>
                <a:gd name="T5" fmla="*/ 2 h 12"/>
                <a:gd name="T6" fmla="*/ 2 w 12"/>
                <a:gd name="T7" fmla="*/ 6 h 12"/>
                <a:gd name="T8" fmla="*/ 6 w 12"/>
                <a:gd name="T9" fmla="*/ 10 h 12"/>
                <a:gd name="T10" fmla="*/ 10 w 12"/>
                <a:gd name="T11" fmla="*/ 10 h 12"/>
                <a:gd name="T12" fmla="*/ 10 w 1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0" y="6"/>
                  </a:moveTo>
                  <a:cubicBezTo>
                    <a:pt x="6" y="2"/>
                    <a:pt x="6" y="2"/>
                    <a:pt x="6" y="2"/>
                  </a:cubicBezTo>
                  <a:cubicBezTo>
                    <a:pt x="5" y="0"/>
                    <a:pt x="3" y="0"/>
                    <a:pt x="2" y="2"/>
                  </a:cubicBezTo>
                  <a:cubicBezTo>
                    <a:pt x="0" y="3"/>
                    <a:pt x="0" y="5"/>
                    <a:pt x="2" y="6"/>
                  </a:cubicBezTo>
                  <a:cubicBezTo>
                    <a:pt x="6" y="10"/>
                    <a:pt x="6" y="10"/>
                    <a:pt x="6" y="10"/>
                  </a:cubicBezTo>
                  <a:cubicBezTo>
                    <a:pt x="7" y="12"/>
                    <a:pt x="9" y="12"/>
                    <a:pt x="10" y="10"/>
                  </a:cubicBezTo>
                  <a:cubicBezTo>
                    <a:pt x="12" y="9"/>
                    <a:pt x="12" y="7"/>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 name="Freeform 11"/>
            <p:cNvSpPr/>
            <p:nvPr/>
          </p:nvSpPr>
          <p:spPr bwMode="auto">
            <a:xfrm>
              <a:off x="1725613" y="5846763"/>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1" name="Freeform 12"/>
            <p:cNvSpPr/>
            <p:nvPr/>
          </p:nvSpPr>
          <p:spPr bwMode="auto">
            <a:xfrm>
              <a:off x="1960563" y="5862638"/>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2" name="Freeform 13"/>
            <p:cNvSpPr/>
            <p:nvPr/>
          </p:nvSpPr>
          <p:spPr bwMode="auto">
            <a:xfrm>
              <a:off x="1933575" y="5770563"/>
              <a:ext cx="30162" cy="30162"/>
            </a:xfrm>
            <a:custGeom>
              <a:avLst/>
              <a:gdLst>
                <a:gd name="T0" fmla="*/ 10 w 11"/>
                <a:gd name="T1" fmla="*/ 1 h 11"/>
                <a:gd name="T2" fmla="*/ 5 w 11"/>
                <a:gd name="T3" fmla="*/ 1 h 11"/>
                <a:gd name="T4" fmla="*/ 1 w 11"/>
                <a:gd name="T5" fmla="*/ 5 h 11"/>
                <a:gd name="T6" fmla="*/ 1 w 11"/>
                <a:gd name="T7" fmla="*/ 10 h 11"/>
                <a:gd name="T8" fmla="*/ 5 w 11"/>
                <a:gd name="T9" fmla="*/ 10 h 11"/>
                <a:gd name="T10" fmla="*/ 10 w 11"/>
                <a:gd name="T11" fmla="*/ 5 h 11"/>
                <a:gd name="T12" fmla="*/ 10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0" y="1"/>
                  </a:moveTo>
                  <a:cubicBezTo>
                    <a:pt x="9" y="0"/>
                    <a:pt x="7" y="0"/>
                    <a:pt x="5" y="1"/>
                  </a:cubicBezTo>
                  <a:cubicBezTo>
                    <a:pt x="1" y="5"/>
                    <a:pt x="1" y="5"/>
                    <a:pt x="1" y="5"/>
                  </a:cubicBezTo>
                  <a:cubicBezTo>
                    <a:pt x="0" y="7"/>
                    <a:pt x="0" y="9"/>
                    <a:pt x="1" y="10"/>
                  </a:cubicBezTo>
                  <a:cubicBezTo>
                    <a:pt x="2" y="11"/>
                    <a:pt x="4" y="11"/>
                    <a:pt x="5" y="10"/>
                  </a:cubicBezTo>
                  <a:cubicBezTo>
                    <a:pt x="10" y="5"/>
                    <a:pt x="10" y="5"/>
                    <a:pt x="10" y="5"/>
                  </a:cubicBezTo>
                  <a:cubicBezTo>
                    <a:pt x="11" y="4"/>
                    <a:pt x="11" y="2"/>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3" name="Freeform 14"/>
            <p:cNvSpPr/>
            <p:nvPr/>
          </p:nvSpPr>
          <p:spPr bwMode="auto">
            <a:xfrm>
              <a:off x="1860550" y="5727700"/>
              <a:ext cx="17462" cy="34925"/>
            </a:xfrm>
            <a:custGeom>
              <a:avLst/>
              <a:gdLst>
                <a:gd name="T0" fmla="*/ 3 w 6"/>
                <a:gd name="T1" fmla="*/ 13 h 13"/>
                <a:gd name="T2" fmla="*/ 5 w 6"/>
                <a:gd name="T3" fmla="*/ 12 h 13"/>
                <a:gd name="T4" fmla="*/ 6 w 6"/>
                <a:gd name="T5" fmla="*/ 10 h 13"/>
                <a:gd name="T6" fmla="*/ 6 w 6"/>
                <a:gd name="T7" fmla="*/ 3 h 13"/>
                <a:gd name="T8" fmla="*/ 3 w 6"/>
                <a:gd name="T9" fmla="*/ 0 h 13"/>
                <a:gd name="T10" fmla="*/ 0 w 6"/>
                <a:gd name="T11" fmla="*/ 2 h 13"/>
                <a:gd name="T12" fmla="*/ 0 w 6"/>
                <a:gd name="T13" fmla="*/ 3 h 13"/>
                <a:gd name="T14" fmla="*/ 0 w 6"/>
                <a:gd name="T15" fmla="*/ 10 h 13"/>
                <a:gd name="T16" fmla="*/ 3 w 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3">
                  <a:moveTo>
                    <a:pt x="3" y="13"/>
                  </a:moveTo>
                  <a:cubicBezTo>
                    <a:pt x="3" y="13"/>
                    <a:pt x="4" y="12"/>
                    <a:pt x="5" y="12"/>
                  </a:cubicBezTo>
                  <a:cubicBezTo>
                    <a:pt x="5" y="11"/>
                    <a:pt x="6" y="11"/>
                    <a:pt x="6" y="10"/>
                  </a:cubicBezTo>
                  <a:cubicBezTo>
                    <a:pt x="6" y="3"/>
                    <a:pt x="6" y="3"/>
                    <a:pt x="6" y="3"/>
                  </a:cubicBezTo>
                  <a:cubicBezTo>
                    <a:pt x="6" y="2"/>
                    <a:pt x="4" y="0"/>
                    <a:pt x="3" y="0"/>
                  </a:cubicBezTo>
                  <a:cubicBezTo>
                    <a:pt x="1" y="0"/>
                    <a:pt x="0" y="1"/>
                    <a:pt x="0" y="2"/>
                  </a:cubicBezTo>
                  <a:cubicBezTo>
                    <a:pt x="0" y="3"/>
                    <a:pt x="0" y="3"/>
                    <a:pt x="0" y="3"/>
                  </a:cubicBezTo>
                  <a:cubicBezTo>
                    <a:pt x="0" y="10"/>
                    <a:pt x="0" y="10"/>
                    <a:pt x="0" y="10"/>
                  </a:cubicBezTo>
                  <a:cubicBezTo>
                    <a:pt x="0" y="11"/>
                    <a:pt x="1" y="13"/>
                    <a:pt x="3"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4" name="Freeform 15"/>
            <p:cNvSpPr/>
            <p:nvPr/>
          </p:nvSpPr>
          <p:spPr bwMode="auto">
            <a:xfrm>
              <a:off x="1793875" y="5794375"/>
              <a:ext cx="131762" cy="152400"/>
            </a:xfrm>
            <a:custGeom>
              <a:avLst/>
              <a:gdLst>
                <a:gd name="T0" fmla="*/ 25 w 49"/>
                <a:gd name="T1" fmla="*/ 0 h 56"/>
                <a:gd name="T2" fmla="*/ 0 w 49"/>
                <a:gd name="T3" fmla="*/ 25 h 56"/>
                <a:gd name="T4" fmla="*/ 12 w 49"/>
                <a:gd name="T5" fmla="*/ 46 h 56"/>
                <a:gd name="T6" fmla="*/ 12 w 49"/>
                <a:gd name="T7" fmla="*/ 56 h 56"/>
                <a:gd name="T8" fmla="*/ 37 w 49"/>
                <a:gd name="T9" fmla="*/ 56 h 56"/>
                <a:gd name="T10" fmla="*/ 37 w 49"/>
                <a:gd name="T11" fmla="*/ 46 h 56"/>
                <a:gd name="T12" fmla="*/ 49 w 49"/>
                <a:gd name="T13" fmla="*/ 25 h 56"/>
                <a:gd name="T14" fmla="*/ 25 w 49"/>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6">
                  <a:moveTo>
                    <a:pt x="25" y="0"/>
                  </a:moveTo>
                  <a:cubicBezTo>
                    <a:pt x="11" y="0"/>
                    <a:pt x="0" y="11"/>
                    <a:pt x="0" y="25"/>
                  </a:cubicBezTo>
                  <a:cubicBezTo>
                    <a:pt x="0" y="34"/>
                    <a:pt x="5" y="42"/>
                    <a:pt x="12" y="46"/>
                  </a:cubicBezTo>
                  <a:cubicBezTo>
                    <a:pt x="12" y="56"/>
                    <a:pt x="12" y="56"/>
                    <a:pt x="12" y="56"/>
                  </a:cubicBezTo>
                  <a:cubicBezTo>
                    <a:pt x="37" y="56"/>
                    <a:pt x="37" y="56"/>
                    <a:pt x="37" y="56"/>
                  </a:cubicBezTo>
                  <a:cubicBezTo>
                    <a:pt x="37" y="46"/>
                    <a:pt x="37" y="46"/>
                    <a:pt x="37" y="46"/>
                  </a:cubicBezTo>
                  <a:cubicBezTo>
                    <a:pt x="44" y="42"/>
                    <a:pt x="49" y="34"/>
                    <a:pt x="49" y="25"/>
                  </a:cubicBezTo>
                  <a:cubicBezTo>
                    <a:pt x="49" y="11"/>
                    <a:pt x="38" y="0"/>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5" name="Freeform 16"/>
            <p:cNvSpPr/>
            <p:nvPr/>
          </p:nvSpPr>
          <p:spPr bwMode="auto">
            <a:xfrm>
              <a:off x="1825625" y="5962650"/>
              <a:ext cx="68262" cy="34925"/>
            </a:xfrm>
            <a:custGeom>
              <a:avLst/>
              <a:gdLst>
                <a:gd name="T0" fmla="*/ 0 w 25"/>
                <a:gd name="T1" fmla="*/ 6 h 13"/>
                <a:gd name="T2" fmla="*/ 7 w 25"/>
                <a:gd name="T3" fmla="*/ 6 h 13"/>
                <a:gd name="T4" fmla="*/ 6 w 25"/>
                <a:gd name="T5" fmla="*/ 7 h 13"/>
                <a:gd name="T6" fmla="*/ 13 w 25"/>
                <a:gd name="T7" fmla="*/ 13 h 13"/>
                <a:gd name="T8" fmla="*/ 19 w 25"/>
                <a:gd name="T9" fmla="*/ 7 h 13"/>
                <a:gd name="T10" fmla="*/ 19 w 25"/>
                <a:gd name="T11" fmla="*/ 6 h 13"/>
                <a:gd name="T12" fmla="*/ 25 w 25"/>
                <a:gd name="T13" fmla="*/ 6 h 13"/>
                <a:gd name="T14" fmla="*/ 25 w 25"/>
                <a:gd name="T15" fmla="*/ 0 h 13"/>
                <a:gd name="T16" fmla="*/ 0 w 25"/>
                <a:gd name="T17" fmla="*/ 0 h 13"/>
                <a:gd name="T18" fmla="*/ 0 w 25"/>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3">
                  <a:moveTo>
                    <a:pt x="0" y="6"/>
                  </a:moveTo>
                  <a:cubicBezTo>
                    <a:pt x="7" y="6"/>
                    <a:pt x="7" y="6"/>
                    <a:pt x="7" y="6"/>
                  </a:cubicBezTo>
                  <a:cubicBezTo>
                    <a:pt x="6" y="7"/>
                    <a:pt x="6" y="7"/>
                    <a:pt x="6" y="7"/>
                  </a:cubicBezTo>
                  <a:cubicBezTo>
                    <a:pt x="6" y="10"/>
                    <a:pt x="9" y="13"/>
                    <a:pt x="13" y="13"/>
                  </a:cubicBezTo>
                  <a:cubicBezTo>
                    <a:pt x="16" y="13"/>
                    <a:pt x="19" y="10"/>
                    <a:pt x="19" y="7"/>
                  </a:cubicBezTo>
                  <a:cubicBezTo>
                    <a:pt x="19" y="6"/>
                    <a:pt x="19" y="6"/>
                    <a:pt x="19" y="6"/>
                  </a:cubicBezTo>
                  <a:cubicBezTo>
                    <a:pt x="25" y="6"/>
                    <a:pt x="25" y="6"/>
                    <a:pt x="25" y="6"/>
                  </a:cubicBezTo>
                  <a:cubicBezTo>
                    <a:pt x="25" y="0"/>
                    <a:pt x="25" y="0"/>
                    <a:pt x="25"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sp>
        <p:nvSpPr>
          <p:cNvPr id="17" name="椭圆 16"/>
          <p:cNvSpPr/>
          <p:nvPr/>
        </p:nvSpPr>
        <p:spPr>
          <a:xfrm flipH="1">
            <a:off x="7064232" y="3419196"/>
            <a:ext cx="985223" cy="98522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prstClr val="white"/>
              </a:solidFill>
              <a:latin typeface="Open Sans" panose="020B0606030504020204" pitchFamily="34" charset="0"/>
              <a:cs typeface="Open Sans" panose="020B0606030504020204" pitchFamily="34" charset="0"/>
            </a:endParaRPr>
          </a:p>
        </p:txBody>
      </p:sp>
      <p:grpSp>
        <p:nvGrpSpPr>
          <p:cNvPr id="26" name="组合 25"/>
          <p:cNvGrpSpPr/>
          <p:nvPr/>
        </p:nvGrpSpPr>
        <p:grpSpPr>
          <a:xfrm>
            <a:off x="7330266" y="3686048"/>
            <a:ext cx="453154" cy="451518"/>
            <a:chOff x="5287964" y="2994026"/>
            <a:chExt cx="879475" cy="876300"/>
          </a:xfrm>
          <a:solidFill>
            <a:schemeClr val="bg1"/>
          </a:solidFill>
        </p:grpSpPr>
        <p:sp>
          <p:nvSpPr>
            <p:cNvPr id="27" name="Freeform 75"/>
            <p:cNvSpPr>
              <a:spLocks noEditPoints="1"/>
            </p:cNvSpPr>
            <p:nvPr/>
          </p:nvSpPr>
          <p:spPr bwMode="auto">
            <a:xfrm>
              <a:off x="5287964" y="3076576"/>
              <a:ext cx="796925" cy="793750"/>
            </a:xfrm>
            <a:custGeom>
              <a:avLst/>
              <a:gdLst>
                <a:gd name="T0" fmla="*/ 105 w 211"/>
                <a:gd name="T1" fmla="*/ 211 h 211"/>
                <a:gd name="T2" fmla="*/ 211 w 211"/>
                <a:gd name="T3" fmla="*/ 106 h 211"/>
                <a:gd name="T4" fmla="*/ 198 w 211"/>
                <a:gd name="T5" fmla="*/ 56 h 211"/>
                <a:gd name="T6" fmla="*/ 196 w 211"/>
                <a:gd name="T7" fmla="*/ 56 h 211"/>
                <a:gd name="T8" fmla="*/ 194 w 211"/>
                <a:gd name="T9" fmla="*/ 56 h 211"/>
                <a:gd name="T10" fmla="*/ 181 w 211"/>
                <a:gd name="T11" fmla="*/ 55 h 211"/>
                <a:gd name="T12" fmla="*/ 171 w 211"/>
                <a:gd name="T13" fmla="*/ 65 h 211"/>
                <a:gd name="T14" fmla="*/ 183 w 211"/>
                <a:gd name="T15" fmla="*/ 106 h 211"/>
                <a:gd name="T16" fmla="*/ 105 w 211"/>
                <a:gd name="T17" fmla="*/ 183 h 211"/>
                <a:gd name="T18" fmla="*/ 28 w 211"/>
                <a:gd name="T19" fmla="*/ 106 h 211"/>
                <a:gd name="T20" fmla="*/ 105 w 211"/>
                <a:gd name="T21" fmla="*/ 28 h 211"/>
                <a:gd name="T22" fmla="*/ 146 w 211"/>
                <a:gd name="T23" fmla="*/ 40 h 211"/>
                <a:gd name="T24" fmla="*/ 155 w 211"/>
                <a:gd name="T25" fmla="*/ 31 h 211"/>
                <a:gd name="T26" fmla="*/ 154 w 211"/>
                <a:gd name="T27" fmla="*/ 16 h 211"/>
                <a:gd name="T28" fmla="*/ 154 w 211"/>
                <a:gd name="T29" fmla="*/ 12 h 211"/>
                <a:gd name="T30" fmla="*/ 105 w 211"/>
                <a:gd name="T31" fmla="*/ 0 h 211"/>
                <a:gd name="T32" fmla="*/ 0 w 211"/>
                <a:gd name="T33" fmla="*/ 106 h 211"/>
                <a:gd name="T34" fmla="*/ 105 w 211"/>
                <a:gd name="T35" fmla="*/ 211 h 211"/>
                <a:gd name="T36" fmla="*/ 105 w 211"/>
                <a:gd name="T37" fmla="*/ 211 h 211"/>
                <a:gd name="T38" fmla="*/ 105 w 211"/>
                <a:gd name="T3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211">
                  <a:moveTo>
                    <a:pt x="105" y="211"/>
                  </a:moveTo>
                  <a:cubicBezTo>
                    <a:pt x="164" y="211"/>
                    <a:pt x="211" y="164"/>
                    <a:pt x="211" y="106"/>
                  </a:cubicBezTo>
                  <a:cubicBezTo>
                    <a:pt x="211" y="88"/>
                    <a:pt x="206" y="71"/>
                    <a:pt x="198" y="56"/>
                  </a:cubicBezTo>
                  <a:cubicBezTo>
                    <a:pt x="198" y="56"/>
                    <a:pt x="197" y="56"/>
                    <a:pt x="196" y="56"/>
                  </a:cubicBezTo>
                  <a:cubicBezTo>
                    <a:pt x="195" y="56"/>
                    <a:pt x="195" y="56"/>
                    <a:pt x="194" y="56"/>
                  </a:cubicBezTo>
                  <a:cubicBezTo>
                    <a:pt x="181" y="55"/>
                    <a:pt x="181" y="55"/>
                    <a:pt x="181" y="55"/>
                  </a:cubicBezTo>
                  <a:cubicBezTo>
                    <a:pt x="171" y="65"/>
                    <a:pt x="171" y="65"/>
                    <a:pt x="171" y="65"/>
                  </a:cubicBezTo>
                  <a:cubicBezTo>
                    <a:pt x="179" y="77"/>
                    <a:pt x="183" y="91"/>
                    <a:pt x="183" y="106"/>
                  </a:cubicBezTo>
                  <a:cubicBezTo>
                    <a:pt x="183" y="149"/>
                    <a:pt x="148" y="183"/>
                    <a:pt x="105" y="183"/>
                  </a:cubicBezTo>
                  <a:cubicBezTo>
                    <a:pt x="62" y="183"/>
                    <a:pt x="28" y="149"/>
                    <a:pt x="28" y="106"/>
                  </a:cubicBezTo>
                  <a:cubicBezTo>
                    <a:pt x="28" y="63"/>
                    <a:pt x="62" y="28"/>
                    <a:pt x="105" y="28"/>
                  </a:cubicBezTo>
                  <a:cubicBezTo>
                    <a:pt x="120" y="28"/>
                    <a:pt x="134" y="32"/>
                    <a:pt x="146" y="40"/>
                  </a:cubicBezTo>
                  <a:cubicBezTo>
                    <a:pt x="155" y="31"/>
                    <a:pt x="155" y="31"/>
                    <a:pt x="155" y="31"/>
                  </a:cubicBezTo>
                  <a:cubicBezTo>
                    <a:pt x="154" y="16"/>
                    <a:pt x="154" y="16"/>
                    <a:pt x="154" y="16"/>
                  </a:cubicBezTo>
                  <a:cubicBezTo>
                    <a:pt x="154" y="14"/>
                    <a:pt x="154" y="13"/>
                    <a:pt x="154" y="12"/>
                  </a:cubicBezTo>
                  <a:cubicBezTo>
                    <a:pt x="139" y="5"/>
                    <a:pt x="123" y="0"/>
                    <a:pt x="105" y="0"/>
                  </a:cubicBezTo>
                  <a:cubicBezTo>
                    <a:pt x="47" y="0"/>
                    <a:pt x="0" y="48"/>
                    <a:pt x="0" y="106"/>
                  </a:cubicBezTo>
                  <a:cubicBezTo>
                    <a:pt x="0" y="164"/>
                    <a:pt x="47" y="211"/>
                    <a:pt x="105" y="211"/>
                  </a:cubicBezTo>
                  <a:close/>
                  <a:moveTo>
                    <a:pt x="105" y="211"/>
                  </a:moveTo>
                  <a:cubicBezTo>
                    <a:pt x="105" y="211"/>
                    <a:pt x="105" y="211"/>
                    <a:pt x="105" y="2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8" name="Freeform 76"/>
            <p:cNvSpPr>
              <a:spLocks noEditPoints="1"/>
            </p:cNvSpPr>
            <p:nvPr/>
          </p:nvSpPr>
          <p:spPr bwMode="auto">
            <a:xfrm>
              <a:off x="5487989" y="3279776"/>
              <a:ext cx="392113" cy="392113"/>
            </a:xfrm>
            <a:custGeom>
              <a:avLst/>
              <a:gdLst>
                <a:gd name="T0" fmla="*/ 52 w 104"/>
                <a:gd name="T1" fmla="*/ 25 h 104"/>
                <a:gd name="T2" fmla="*/ 54 w 104"/>
                <a:gd name="T3" fmla="*/ 25 h 104"/>
                <a:gd name="T4" fmla="*/ 74 w 104"/>
                <a:gd name="T5" fmla="*/ 5 h 104"/>
                <a:gd name="T6" fmla="*/ 74 w 104"/>
                <a:gd name="T7" fmla="*/ 5 h 104"/>
                <a:gd name="T8" fmla="*/ 52 w 104"/>
                <a:gd name="T9" fmla="*/ 0 h 104"/>
                <a:gd name="T10" fmla="*/ 0 w 104"/>
                <a:gd name="T11" fmla="*/ 52 h 104"/>
                <a:gd name="T12" fmla="*/ 52 w 104"/>
                <a:gd name="T13" fmla="*/ 104 h 104"/>
                <a:gd name="T14" fmla="*/ 104 w 104"/>
                <a:gd name="T15" fmla="*/ 52 h 104"/>
                <a:gd name="T16" fmla="*/ 99 w 104"/>
                <a:gd name="T17" fmla="*/ 30 h 104"/>
                <a:gd name="T18" fmla="*/ 99 w 104"/>
                <a:gd name="T19" fmla="*/ 30 h 104"/>
                <a:gd name="T20" fmla="*/ 79 w 104"/>
                <a:gd name="T21" fmla="*/ 50 h 104"/>
                <a:gd name="T22" fmla="*/ 79 w 104"/>
                <a:gd name="T23" fmla="*/ 52 h 104"/>
                <a:gd name="T24" fmla="*/ 52 w 104"/>
                <a:gd name="T25" fmla="*/ 79 h 104"/>
                <a:gd name="T26" fmla="*/ 25 w 104"/>
                <a:gd name="T27" fmla="*/ 52 h 104"/>
                <a:gd name="T28" fmla="*/ 52 w 104"/>
                <a:gd name="T29" fmla="*/ 25 h 104"/>
                <a:gd name="T30" fmla="*/ 52 w 104"/>
                <a:gd name="T31" fmla="*/ 25 h 104"/>
                <a:gd name="T32" fmla="*/ 52 w 104"/>
                <a:gd name="T33"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4">
                  <a:moveTo>
                    <a:pt x="52" y="25"/>
                  </a:moveTo>
                  <a:cubicBezTo>
                    <a:pt x="53" y="25"/>
                    <a:pt x="54" y="25"/>
                    <a:pt x="54" y="25"/>
                  </a:cubicBezTo>
                  <a:cubicBezTo>
                    <a:pt x="74" y="5"/>
                    <a:pt x="74" y="5"/>
                    <a:pt x="74" y="5"/>
                  </a:cubicBezTo>
                  <a:cubicBezTo>
                    <a:pt x="74" y="5"/>
                    <a:pt x="74" y="5"/>
                    <a:pt x="74" y="5"/>
                  </a:cubicBezTo>
                  <a:cubicBezTo>
                    <a:pt x="68" y="2"/>
                    <a:pt x="60" y="0"/>
                    <a:pt x="52" y="0"/>
                  </a:cubicBezTo>
                  <a:cubicBezTo>
                    <a:pt x="24" y="0"/>
                    <a:pt x="0" y="23"/>
                    <a:pt x="0" y="52"/>
                  </a:cubicBezTo>
                  <a:cubicBezTo>
                    <a:pt x="0" y="81"/>
                    <a:pt x="24" y="104"/>
                    <a:pt x="52" y="104"/>
                  </a:cubicBezTo>
                  <a:cubicBezTo>
                    <a:pt x="81" y="104"/>
                    <a:pt x="104" y="81"/>
                    <a:pt x="104" y="52"/>
                  </a:cubicBezTo>
                  <a:cubicBezTo>
                    <a:pt x="104" y="44"/>
                    <a:pt x="102" y="37"/>
                    <a:pt x="99" y="30"/>
                  </a:cubicBezTo>
                  <a:cubicBezTo>
                    <a:pt x="99" y="30"/>
                    <a:pt x="99" y="30"/>
                    <a:pt x="99" y="30"/>
                  </a:cubicBezTo>
                  <a:cubicBezTo>
                    <a:pt x="79" y="50"/>
                    <a:pt x="79" y="50"/>
                    <a:pt x="79" y="50"/>
                  </a:cubicBezTo>
                  <a:cubicBezTo>
                    <a:pt x="79" y="50"/>
                    <a:pt x="79" y="51"/>
                    <a:pt x="79" y="52"/>
                  </a:cubicBezTo>
                  <a:cubicBezTo>
                    <a:pt x="79" y="67"/>
                    <a:pt x="67" y="79"/>
                    <a:pt x="52" y="79"/>
                  </a:cubicBezTo>
                  <a:cubicBezTo>
                    <a:pt x="37" y="79"/>
                    <a:pt x="25" y="67"/>
                    <a:pt x="25" y="52"/>
                  </a:cubicBezTo>
                  <a:cubicBezTo>
                    <a:pt x="25" y="37"/>
                    <a:pt x="37" y="25"/>
                    <a:pt x="52" y="25"/>
                  </a:cubicBezTo>
                  <a:close/>
                  <a:moveTo>
                    <a:pt x="52" y="25"/>
                  </a:moveTo>
                  <a:cubicBezTo>
                    <a:pt x="52" y="25"/>
                    <a:pt x="52" y="25"/>
                    <a:pt x="52"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9" name="Freeform 77"/>
            <p:cNvSpPr>
              <a:spLocks noEditPoints="1"/>
            </p:cNvSpPr>
            <p:nvPr/>
          </p:nvSpPr>
          <p:spPr bwMode="auto">
            <a:xfrm>
              <a:off x="5722939" y="2994026"/>
              <a:ext cx="444500" cy="441325"/>
            </a:xfrm>
            <a:custGeom>
              <a:avLst/>
              <a:gdLst>
                <a:gd name="T0" fmla="*/ 99 w 118"/>
                <a:gd name="T1" fmla="*/ 32 h 117"/>
                <a:gd name="T2" fmla="*/ 105 w 118"/>
                <a:gd name="T3" fmla="*/ 26 h 117"/>
                <a:gd name="T4" fmla="*/ 105 w 118"/>
                <a:gd name="T5" fmla="*/ 17 h 117"/>
                <a:gd name="T6" fmla="*/ 101 w 118"/>
                <a:gd name="T7" fmla="*/ 13 h 117"/>
                <a:gd name="T8" fmla="*/ 96 w 118"/>
                <a:gd name="T9" fmla="*/ 11 h 117"/>
                <a:gd name="T10" fmla="*/ 92 w 118"/>
                <a:gd name="T11" fmla="*/ 13 h 117"/>
                <a:gd name="T12" fmla="*/ 85 w 118"/>
                <a:gd name="T13" fmla="*/ 19 h 117"/>
                <a:gd name="T14" fmla="*/ 84 w 118"/>
                <a:gd name="T15" fmla="*/ 2 h 117"/>
                <a:gd name="T16" fmla="*/ 82 w 118"/>
                <a:gd name="T17" fmla="*/ 0 h 117"/>
                <a:gd name="T18" fmla="*/ 80 w 118"/>
                <a:gd name="T19" fmla="*/ 1 h 117"/>
                <a:gd name="T20" fmla="*/ 54 w 118"/>
                <a:gd name="T21" fmla="*/ 26 h 117"/>
                <a:gd name="T22" fmla="*/ 51 w 118"/>
                <a:gd name="T23" fmla="*/ 35 h 117"/>
                <a:gd name="T24" fmla="*/ 51 w 118"/>
                <a:gd name="T25" fmla="*/ 36 h 117"/>
                <a:gd name="T26" fmla="*/ 52 w 118"/>
                <a:gd name="T27" fmla="*/ 52 h 117"/>
                <a:gd name="T28" fmla="*/ 43 w 118"/>
                <a:gd name="T29" fmla="*/ 62 h 117"/>
                <a:gd name="T30" fmla="*/ 26 w 118"/>
                <a:gd name="T31" fmla="*/ 78 h 117"/>
                <a:gd name="T32" fmla="*/ 26 w 118"/>
                <a:gd name="T33" fmla="*/ 79 h 117"/>
                <a:gd name="T34" fmla="*/ 10 w 118"/>
                <a:gd name="T35" fmla="*/ 95 h 117"/>
                <a:gd name="T36" fmla="*/ 2 w 118"/>
                <a:gd name="T37" fmla="*/ 102 h 117"/>
                <a:gd name="T38" fmla="*/ 1 w 118"/>
                <a:gd name="T39" fmla="*/ 106 h 117"/>
                <a:gd name="T40" fmla="*/ 0 w 118"/>
                <a:gd name="T41" fmla="*/ 111 h 117"/>
                <a:gd name="T42" fmla="*/ 6 w 118"/>
                <a:gd name="T43" fmla="*/ 117 h 117"/>
                <a:gd name="T44" fmla="*/ 6 w 118"/>
                <a:gd name="T45" fmla="*/ 117 h 117"/>
                <a:gd name="T46" fmla="*/ 12 w 118"/>
                <a:gd name="T47" fmla="*/ 117 h 117"/>
                <a:gd name="T48" fmla="*/ 16 w 118"/>
                <a:gd name="T49" fmla="*/ 115 h 117"/>
                <a:gd name="T50" fmla="*/ 66 w 118"/>
                <a:gd name="T51" fmla="*/ 65 h 117"/>
                <a:gd name="T52" fmla="*/ 81 w 118"/>
                <a:gd name="T53" fmla="*/ 66 h 117"/>
                <a:gd name="T54" fmla="*/ 82 w 118"/>
                <a:gd name="T55" fmla="*/ 66 h 117"/>
                <a:gd name="T56" fmla="*/ 83 w 118"/>
                <a:gd name="T57" fmla="*/ 66 h 117"/>
                <a:gd name="T58" fmla="*/ 91 w 118"/>
                <a:gd name="T59" fmla="*/ 63 h 117"/>
                <a:gd name="T60" fmla="*/ 116 w 118"/>
                <a:gd name="T61" fmla="*/ 37 h 117"/>
                <a:gd name="T62" fmla="*/ 115 w 118"/>
                <a:gd name="T63" fmla="*/ 33 h 117"/>
                <a:gd name="T64" fmla="*/ 99 w 118"/>
                <a:gd name="T65" fmla="*/ 32 h 117"/>
                <a:gd name="T66" fmla="*/ 99 w 118"/>
                <a:gd name="T67" fmla="*/ 32 h 117"/>
                <a:gd name="T68" fmla="*/ 99 w 118"/>
                <a:gd name="T69" fmla="*/ 3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117">
                  <a:moveTo>
                    <a:pt x="99" y="32"/>
                  </a:moveTo>
                  <a:cubicBezTo>
                    <a:pt x="105" y="26"/>
                    <a:pt x="105" y="26"/>
                    <a:pt x="105" y="26"/>
                  </a:cubicBezTo>
                  <a:cubicBezTo>
                    <a:pt x="108" y="24"/>
                    <a:pt x="108" y="20"/>
                    <a:pt x="105" y="17"/>
                  </a:cubicBezTo>
                  <a:cubicBezTo>
                    <a:pt x="101" y="13"/>
                    <a:pt x="101" y="13"/>
                    <a:pt x="101" y="13"/>
                  </a:cubicBezTo>
                  <a:cubicBezTo>
                    <a:pt x="100" y="12"/>
                    <a:pt x="98" y="11"/>
                    <a:pt x="96" y="11"/>
                  </a:cubicBezTo>
                  <a:cubicBezTo>
                    <a:pt x="95" y="11"/>
                    <a:pt x="93" y="12"/>
                    <a:pt x="92" y="13"/>
                  </a:cubicBezTo>
                  <a:cubicBezTo>
                    <a:pt x="85" y="19"/>
                    <a:pt x="85" y="19"/>
                    <a:pt x="85" y="19"/>
                  </a:cubicBezTo>
                  <a:cubicBezTo>
                    <a:pt x="84" y="2"/>
                    <a:pt x="84" y="2"/>
                    <a:pt x="84" y="2"/>
                  </a:cubicBezTo>
                  <a:cubicBezTo>
                    <a:pt x="84" y="1"/>
                    <a:pt x="83" y="0"/>
                    <a:pt x="82" y="0"/>
                  </a:cubicBezTo>
                  <a:cubicBezTo>
                    <a:pt x="81" y="0"/>
                    <a:pt x="80" y="0"/>
                    <a:pt x="80" y="1"/>
                  </a:cubicBezTo>
                  <a:cubicBezTo>
                    <a:pt x="54" y="26"/>
                    <a:pt x="54" y="26"/>
                    <a:pt x="54" y="26"/>
                  </a:cubicBezTo>
                  <a:cubicBezTo>
                    <a:pt x="52" y="29"/>
                    <a:pt x="51" y="32"/>
                    <a:pt x="51" y="35"/>
                  </a:cubicBezTo>
                  <a:cubicBezTo>
                    <a:pt x="51" y="36"/>
                    <a:pt x="51" y="36"/>
                    <a:pt x="51" y="36"/>
                  </a:cubicBezTo>
                  <a:cubicBezTo>
                    <a:pt x="52" y="52"/>
                    <a:pt x="52" y="52"/>
                    <a:pt x="52" y="52"/>
                  </a:cubicBezTo>
                  <a:cubicBezTo>
                    <a:pt x="43" y="62"/>
                    <a:pt x="43" y="62"/>
                    <a:pt x="43" y="62"/>
                  </a:cubicBezTo>
                  <a:cubicBezTo>
                    <a:pt x="26" y="78"/>
                    <a:pt x="26" y="78"/>
                    <a:pt x="26" y="78"/>
                  </a:cubicBezTo>
                  <a:cubicBezTo>
                    <a:pt x="26" y="79"/>
                    <a:pt x="26" y="79"/>
                    <a:pt x="26" y="79"/>
                  </a:cubicBezTo>
                  <a:cubicBezTo>
                    <a:pt x="10" y="95"/>
                    <a:pt x="10" y="95"/>
                    <a:pt x="10" y="95"/>
                  </a:cubicBezTo>
                  <a:cubicBezTo>
                    <a:pt x="2" y="102"/>
                    <a:pt x="2" y="102"/>
                    <a:pt x="2" y="102"/>
                  </a:cubicBezTo>
                  <a:cubicBezTo>
                    <a:pt x="1" y="103"/>
                    <a:pt x="1" y="104"/>
                    <a:pt x="1" y="106"/>
                  </a:cubicBezTo>
                  <a:cubicBezTo>
                    <a:pt x="0" y="111"/>
                    <a:pt x="0" y="111"/>
                    <a:pt x="0" y="111"/>
                  </a:cubicBezTo>
                  <a:cubicBezTo>
                    <a:pt x="0" y="115"/>
                    <a:pt x="3" y="117"/>
                    <a:pt x="6" y="117"/>
                  </a:cubicBezTo>
                  <a:cubicBezTo>
                    <a:pt x="6" y="117"/>
                    <a:pt x="6" y="117"/>
                    <a:pt x="6" y="117"/>
                  </a:cubicBezTo>
                  <a:cubicBezTo>
                    <a:pt x="12" y="117"/>
                    <a:pt x="12" y="117"/>
                    <a:pt x="12" y="117"/>
                  </a:cubicBezTo>
                  <a:cubicBezTo>
                    <a:pt x="14" y="117"/>
                    <a:pt x="15" y="116"/>
                    <a:pt x="16" y="115"/>
                  </a:cubicBezTo>
                  <a:cubicBezTo>
                    <a:pt x="66" y="65"/>
                    <a:pt x="66" y="65"/>
                    <a:pt x="66" y="65"/>
                  </a:cubicBezTo>
                  <a:cubicBezTo>
                    <a:pt x="81" y="66"/>
                    <a:pt x="81" y="66"/>
                    <a:pt x="81" y="66"/>
                  </a:cubicBezTo>
                  <a:cubicBezTo>
                    <a:pt x="82" y="66"/>
                    <a:pt x="82" y="66"/>
                    <a:pt x="82" y="66"/>
                  </a:cubicBezTo>
                  <a:cubicBezTo>
                    <a:pt x="82" y="66"/>
                    <a:pt x="82" y="66"/>
                    <a:pt x="83" y="66"/>
                  </a:cubicBezTo>
                  <a:cubicBezTo>
                    <a:pt x="86" y="66"/>
                    <a:pt x="89" y="65"/>
                    <a:pt x="91" y="63"/>
                  </a:cubicBezTo>
                  <a:cubicBezTo>
                    <a:pt x="116" y="37"/>
                    <a:pt x="116" y="37"/>
                    <a:pt x="116" y="37"/>
                  </a:cubicBezTo>
                  <a:cubicBezTo>
                    <a:pt x="118" y="36"/>
                    <a:pt x="117" y="33"/>
                    <a:pt x="115" y="33"/>
                  </a:cubicBezTo>
                  <a:lnTo>
                    <a:pt x="99" y="32"/>
                  </a:lnTo>
                  <a:close/>
                  <a:moveTo>
                    <a:pt x="99" y="32"/>
                  </a:moveTo>
                  <a:cubicBezTo>
                    <a:pt x="99" y="32"/>
                    <a:pt x="99" y="32"/>
                    <a:pt x="99" y="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sp>
        <p:nvSpPr>
          <p:cNvPr id="16" name="椭圆 15"/>
          <p:cNvSpPr/>
          <p:nvPr/>
        </p:nvSpPr>
        <p:spPr>
          <a:xfrm flipH="1">
            <a:off x="4992705" y="2413886"/>
            <a:ext cx="985223" cy="98522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prstClr val="white"/>
              </a:solidFill>
              <a:latin typeface="Open Sans" panose="020B0606030504020204" pitchFamily="34" charset="0"/>
              <a:cs typeface="Open Sans" panose="020B0606030504020204" pitchFamily="34" charset="0"/>
            </a:endParaRPr>
          </a:p>
        </p:txBody>
      </p:sp>
      <p:sp>
        <p:nvSpPr>
          <p:cNvPr id="15" name="椭圆 14"/>
          <p:cNvSpPr/>
          <p:nvPr/>
        </p:nvSpPr>
        <p:spPr>
          <a:xfrm rot="18888730">
            <a:off x="3052343" y="4148294"/>
            <a:ext cx="985223" cy="98522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prstClr val="white"/>
              </a:solidFill>
              <a:latin typeface="Open Sans" panose="020B0606030504020204" pitchFamily="34" charset="0"/>
              <a:cs typeface="Open Sans" panose="020B0606030504020204" pitchFamily="34" charset="0"/>
            </a:endParaRPr>
          </a:p>
        </p:txBody>
      </p:sp>
      <p:sp>
        <p:nvSpPr>
          <p:cNvPr id="39" name="任意多边形 3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2170275" y="3971225"/>
            <a:ext cx="834605" cy="6078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40" name="任意多边形 3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8100000" flipV="1">
            <a:off x="3842273" y="3822916"/>
            <a:ext cx="1194883" cy="167846"/>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41" name="任意多边形 4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2784510" flipV="1">
            <a:off x="6068366" y="3451780"/>
            <a:ext cx="834605" cy="6078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42" name="任意多边形 4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8083841">
            <a:off x="7960782" y="3101843"/>
            <a:ext cx="789374" cy="15221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56" name="椭圆 55"/>
          <p:cNvSpPr/>
          <p:nvPr/>
        </p:nvSpPr>
        <p:spPr>
          <a:xfrm flipH="1">
            <a:off x="8714209" y="2018602"/>
            <a:ext cx="985223" cy="98522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prstClr val="white"/>
              </a:solidFill>
              <a:latin typeface="Open Sans" panose="020B0606030504020204" pitchFamily="34" charset="0"/>
              <a:cs typeface="Open Sans" panose="020B0606030504020204" pitchFamily="34" charset="0"/>
            </a:endParaRPr>
          </a:p>
        </p:txBody>
      </p:sp>
      <p:grpSp>
        <p:nvGrpSpPr>
          <p:cNvPr id="58" name="组合 57"/>
          <p:cNvGrpSpPr/>
          <p:nvPr/>
        </p:nvGrpSpPr>
        <p:grpSpPr>
          <a:xfrm>
            <a:off x="3327466" y="4457777"/>
            <a:ext cx="434975" cy="367030"/>
            <a:chOff x="7826375" y="2423160"/>
            <a:chExt cx="434975" cy="367030"/>
          </a:xfrm>
          <a:solidFill>
            <a:schemeClr val="bg1"/>
          </a:solidFill>
        </p:grpSpPr>
        <p:sp>
          <p:nvSpPr>
            <p:cNvPr id="59" name="Freeform 152"/>
            <p:cNvSpPr/>
            <p:nvPr/>
          </p:nvSpPr>
          <p:spPr bwMode="auto">
            <a:xfrm>
              <a:off x="7914005" y="2581910"/>
              <a:ext cx="261620" cy="208280"/>
            </a:xfrm>
            <a:custGeom>
              <a:avLst/>
              <a:gdLst>
                <a:gd name="T0" fmla="*/ 39 w 54"/>
                <a:gd name="T1" fmla="*/ 0 h 43"/>
                <a:gd name="T2" fmla="*/ 32 w 54"/>
                <a:gd name="T3" fmla="*/ 0 h 43"/>
                <a:gd name="T4" fmla="*/ 30 w 54"/>
                <a:gd name="T5" fmla="*/ 6 h 43"/>
                <a:gd name="T6" fmla="*/ 32 w 54"/>
                <a:gd name="T7" fmla="*/ 30 h 43"/>
                <a:gd name="T8" fmla="*/ 27 w 54"/>
                <a:gd name="T9" fmla="*/ 39 h 43"/>
                <a:gd name="T10" fmla="*/ 22 w 54"/>
                <a:gd name="T11" fmla="*/ 30 h 43"/>
                <a:gd name="T12" fmla="*/ 25 w 54"/>
                <a:gd name="T13" fmla="*/ 6 h 43"/>
                <a:gd name="T14" fmla="*/ 23 w 54"/>
                <a:gd name="T15" fmla="*/ 0 h 43"/>
                <a:gd name="T16" fmla="*/ 14 w 54"/>
                <a:gd name="T17" fmla="*/ 0 h 43"/>
                <a:gd name="T18" fmla="*/ 14 w 54"/>
                <a:gd name="T19" fmla="*/ 0 h 43"/>
                <a:gd name="T20" fmla="*/ 1 w 54"/>
                <a:gd name="T21" fmla="*/ 14 h 43"/>
                <a:gd name="T22" fmla="*/ 3 w 54"/>
                <a:gd name="T23" fmla="*/ 29 h 43"/>
                <a:gd name="T24" fmla="*/ 16 w 54"/>
                <a:gd name="T25" fmla="*/ 43 h 43"/>
                <a:gd name="T26" fmla="*/ 37 w 54"/>
                <a:gd name="T27" fmla="*/ 43 h 43"/>
                <a:gd name="T28" fmla="*/ 51 w 54"/>
                <a:gd name="T29" fmla="*/ 29 h 43"/>
                <a:gd name="T30" fmla="*/ 53 w 54"/>
                <a:gd name="T31" fmla="*/ 14 h 43"/>
                <a:gd name="T32" fmla="*/ 39 w 54"/>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3">
                  <a:moveTo>
                    <a:pt x="39" y="0"/>
                  </a:moveTo>
                  <a:cubicBezTo>
                    <a:pt x="32" y="0"/>
                    <a:pt x="32" y="0"/>
                    <a:pt x="32" y="0"/>
                  </a:cubicBezTo>
                  <a:cubicBezTo>
                    <a:pt x="32" y="1"/>
                    <a:pt x="32" y="4"/>
                    <a:pt x="30" y="6"/>
                  </a:cubicBezTo>
                  <a:cubicBezTo>
                    <a:pt x="30" y="6"/>
                    <a:pt x="33" y="24"/>
                    <a:pt x="32" y="30"/>
                  </a:cubicBezTo>
                  <a:cubicBezTo>
                    <a:pt x="31" y="32"/>
                    <a:pt x="29" y="39"/>
                    <a:pt x="27" y="39"/>
                  </a:cubicBezTo>
                  <a:cubicBezTo>
                    <a:pt x="24" y="39"/>
                    <a:pt x="22" y="32"/>
                    <a:pt x="22" y="30"/>
                  </a:cubicBezTo>
                  <a:cubicBezTo>
                    <a:pt x="21" y="24"/>
                    <a:pt x="25" y="6"/>
                    <a:pt x="25" y="6"/>
                  </a:cubicBezTo>
                  <a:cubicBezTo>
                    <a:pt x="24" y="6"/>
                    <a:pt x="23" y="5"/>
                    <a:pt x="23" y="0"/>
                  </a:cubicBezTo>
                  <a:cubicBezTo>
                    <a:pt x="14" y="0"/>
                    <a:pt x="14" y="0"/>
                    <a:pt x="14" y="0"/>
                  </a:cubicBezTo>
                  <a:cubicBezTo>
                    <a:pt x="14" y="0"/>
                    <a:pt x="14" y="0"/>
                    <a:pt x="14" y="0"/>
                  </a:cubicBezTo>
                  <a:cubicBezTo>
                    <a:pt x="7" y="0"/>
                    <a:pt x="0" y="7"/>
                    <a:pt x="1" y="14"/>
                  </a:cubicBezTo>
                  <a:cubicBezTo>
                    <a:pt x="3" y="29"/>
                    <a:pt x="3" y="29"/>
                    <a:pt x="3" y="29"/>
                  </a:cubicBezTo>
                  <a:cubicBezTo>
                    <a:pt x="4" y="37"/>
                    <a:pt x="9" y="43"/>
                    <a:pt x="16" y="43"/>
                  </a:cubicBezTo>
                  <a:cubicBezTo>
                    <a:pt x="37" y="43"/>
                    <a:pt x="37" y="43"/>
                    <a:pt x="37" y="43"/>
                  </a:cubicBezTo>
                  <a:cubicBezTo>
                    <a:pt x="45" y="43"/>
                    <a:pt x="50" y="37"/>
                    <a:pt x="51" y="29"/>
                  </a:cubicBezTo>
                  <a:cubicBezTo>
                    <a:pt x="53" y="14"/>
                    <a:pt x="53" y="14"/>
                    <a:pt x="53" y="14"/>
                  </a:cubicBezTo>
                  <a:cubicBezTo>
                    <a:pt x="54" y="6"/>
                    <a:pt x="47" y="0"/>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0" name="Oval 153"/>
            <p:cNvSpPr>
              <a:spLocks noChangeArrowheads="1"/>
            </p:cNvSpPr>
            <p:nvPr/>
          </p:nvSpPr>
          <p:spPr bwMode="auto">
            <a:xfrm>
              <a:off x="7975600" y="2423160"/>
              <a:ext cx="136525" cy="1352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1" name="Freeform 154"/>
            <p:cNvSpPr/>
            <p:nvPr/>
          </p:nvSpPr>
          <p:spPr bwMode="auto">
            <a:xfrm>
              <a:off x="8112125" y="2553335"/>
              <a:ext cx="149225" cy="130175"/>
            </a:xfrm>
            <a:custGeom>
              <a:avLst/>
              <a:gdLst>
                <a:gd name="T0" fmla="*/ 21 w 31"/>
                <a:gd name="T1" fmla="*/ 0 h 27"/>
                <a:gd name="T2" fmla="*/ 6 w 31"/>
                <a:gd name="T3" fmla="*/ 0 h 27"/>
                <a:gd name="T4" fmla="*/ 6 w 31"/>
                <a:gd name="T5" fmla="*/ 0 h 27"/>
                <a:gd name="T6" fmla="*/ 0 w 31"/>
                <a:gd name="T7" fmla="*/ 1 h 27"/>
                <a:gd name="T8" fmla="*/ 7 w 31"/>
                <a:gd name="T9" fmla="*/ 3 h 27"/>
                <a:gd name="T10" fmla="*/ 13 w 31"/>
                <a:gd name="T11" fmla="*/ 8 h 27"/>
                <a:gd name="T12" fmla="*/ 17 w 31"/>
                <a:gd name="T13" fmla="*/ 20 h 27"/>
                <a:gd name="T14" fmla="*/ 17 w 31"/>
                <a:gd name="T15" fmla="*/ 20 h 27"/>
                <a:gd name="T16" fmla="*/ 17 w 31"/>
                <a:gd name="T17" fmla="*/ 20 h 27"/>
                <a:gd name="T18" fmla="*/ 16 w 31"/>
                <a:gd name="T19" fmla="*/ 27 h 27"/>
                <a:gd name="T20" fmla="*/ 20 w 31"/>
                <a:gd name="T21" fmla="*/ 27 h 27"/>
                <a:gd name="T22" fmla="*/ 29 w 31"/>
                <a:gd name="T23" fmla="*/ 18 h 27"/>
                <a:gd name="T24" fmla="*/ 30 w 31"/>
                <a:gd name="T25" fmla="*/ 8 h 27"/>
                <a:gd name="T26" fmla="*/ 21 w 31"/>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7">
                  <a:moveTo>
                    <a:pt x="21" y="0"/>
                  </a:moveTo>
                  <a:cubicBezTo>
                    <a:pt x="6" y="0"/>
                    <a:pt x="6" y="0"/>
                    <a:pt x="6" y="0"/>
                  </a:cubicBezTo>
                  <a:cubicBezTo>
                    <a:pt x="6" y="0"/>
                    <a:pt x="6" y="0"/>
                    <a:pt x="6" y="0"/>
                  </a:cubicBezTo>
                  <a:cubicBezTo>
                    <a:pt x="4" y="0"/>
                    <a:pt x="2" y="0"/>
                    <a:pt x="0" y="1"/>
                  </a:cubicBezTo>
                  <a:cubicBezTo>
                    <a:pt x="3" y="2"/>
                    <a:pt x="5" y="2"/>
                    <a:pt x="7" y="3"/>
                  </a:cubicBezTo>
                  <a:cubicBezTo>
                    <a:pt x="9" y="4"/>
                    <a:pt x="11" y="6"/>
                    <a:pt x="13" y="8"/>
                  </a:cubicBezTo>
                  <a:cubicBezTo>
                    <a:pt x="16" y="11"/>
                    <a:pt x="17" y="15"/>
                    <a:pt x="17" y="20"/>
                  </a:cubicBezTo>
                  <a:cubicBezTo>
                    <a:pt x="17" y="20"/>
                    <a:pt x="17" y="20"/>
                    <a:pt x="17" y="20"/>
                  </a:cubicBezTo>
                  <a:cubicBezTo>
                    <a:pt x="17" y="20"/>
                    <a:pt x="17" y="20"/>
                    <a:pt x="17" y="20"/>
                  </a:cubicBezTo>
                  <a:cubicBezTo>
                    <a:pt x="16" y="27"/>
                    <a:pt x="16" y="27"/>
                    <a:pt x="16" y="27"/>
                  </a:cubicBezTo>
                  <a:cubicBezTo>
                    <a:pt x="20" y="27"/>
                    <a:pt x="20" y="27"/>
                    <a:pt x="20" y="27"/>
                  </a:cubicBezTo>
                  <a:cubicBezTo>
                    <a:pt x="25" y="27"/>
                    <a:pt x="28" y="22"/>
                    <a:pt x="29" y="18"/>
                  </a:cubicBezTo>
                  <a:cubicBezTo>
                    <a:pt x="30" y="8"/>
                    <a:pt x="30" y="8"/>
                    <a:pt x="30" y="8"/>
                  </a:cubicBezTo>
                  <a:cubicBezTo>
                    <a:pt x="31" y="4"/>
                    <a:pt x="26"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2" name="Oval 155"/>
            <p:cNvSpPr>
              <a:spLocks noChangeArrowheads="1"/>
            </p:cNvSpPr>
            <p:nvPr/>
          </p:nvSpPr>
          <p:spPr bwMode="auto">
            <a:xfrm>
              <a:off x="8136255" y="2451735"/>
              <a:ext cx="82550" cy="8763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3" name="Freeform 156"/>
            <p:cNvSpPr/>
            <p:nvPr/>
          </p:nvSpPr>
          <p:spPr bwMode="auto">
            <a:xfrm>
              <a:off x="7826375" y="2553335"/>
              <a:ext cx="144145" cy="130175"/>
            </a:xfrm>
            <a:custGeom>
              <a:avLst/>
              <a:gdLst>
                <a:gd name="T0" fmla="*/ 25 w 30"/>
                <a:gd name="T1" fmla="*/ 0 h 27"/>
                <a:gd name="T2" fmla="*/ 9 w 30"/>
                <a:gd name="T3" fmla="*/ 0 h 27"/>
                <a:gd name="T4" fmla="*/ 9 w 30"/>
                <a:gd name="T5" fmla="*/ 0 h 27"/>
                <a:gd name="T6" fmla="*/ 0 w 30"/>
                <a:gd name="T7" fmla="*/ 8 h 27"/>
                <a:gd name="T8" fmla="*/ 2 w 30"/>
                <a:gd name="T9" fmla="*/ 18 h 27"/>
                <a:gd name="T10" fmla="*/ 10 w 30"/>
                <a:gd name="T11" fmla="*/ 27 h 27"/>
                <a:gd name="T12" fmla="*/ 15 w 30"/>
                <a:gd name="T13" fmla="*/ 27 h 27"/>
                <a:gd name="T14" fmla="*/ 14 w 30"/>
                <a:gd name="T15" fmla="*/ 20 h 27"/>
                <a:gd name="T16" fmla="*/ 14 w 30"/>
                <a:gd name="T17" fmla="*/ 20 h 27"/>
                <a:gd name="T18" fmla="*/ 14 w 30"/>
                <a:gd name="T19" fmla="*/ 20 h 27"/>
                <a:gd name="T20" fmla="*/ 18 w 30"/>
                <a:gd name="T21" fmla="*/ 8 h 27"/>
                <a:gd name="T22" fmla="*/ 24 w 30"/>
                <a:gd name="T23" fmla="*/ 3 h 27"/>
                <a:gd name="T24" fmla="*/ 30 w 30"/>
                <a:gd name="T25" fmla="*/ 1 h 27"/>
                <a:gd name="T26" fmla="*/ 25 w 30"/>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7">
                  <a:moveTo>
                    <a:pt x="25" y="0"/>
                  </a:moveTo>
                  <a:cubicBezTo>
                    <a:pt x="9" y="0"/>
                    <a:pt x="9" y="0"/>
                    <a:pt x="9" y="0"/>
                  </a:cubicBezTo>
                  <a:cubicBezTo>
                    <a:pt x="9" y="0"/>
                    <a:pt x="9" y="0"/>
                    <a:pt x="9" y="0"/>
                  </a:cubicBezTo>
                  <a:cubicBezTo>
                    <a:pt x="4" y="0"/>
                    <a:pt x="0" y="4"/>
                    <a:pt x="0" y="8"/>
                  </a:cubicBezTo>
                  <a:cubicBezTo>
                    <a:pt x="2" y="18"/>
                    <a:pt x="2" y="18"/>
                    <a:pt x="2" y="18"/>
                  </a:cubicBezTo>
                  <a:cubicBezTo>
                    <a:pt x="3" y="23"/>
                    <a:pt x="5" y="27"/>
                    <a:pt x="10" y="27"/>
                  </a:cubicBezTo>
                  <a:cubicBezTo>
                    <a:pt x="15" y="27"/>
                    <a:pt x="15" y="27"/>
                    <a:pt x="15" y="27"/>
                  </a:cubicBezTo>
                  <a:cubicBezTo>
                    <a:pt x="14" y="20"/>
                    <a:pt x="14" y="20"/>
                    <a:pt x="14" y="20"/>
                  </a:cubicBezTo>
                  <a:cubicBezTo>
                    <a:pt x="14" y="20"/>
                    <a:pt x="14" y="20"/>
                    <a:pt x="14" y="20"/>
                  </a:cubicBezTo>
                  <a:cubicBezTo>
                    <a:pt x="14" y="20"/>
                    <a:pt x="14" y="20"/>
                    <a:pt x="14" y="20"/>
                  </a:cubicBezTo>
                  <a:cubicBezTo>
                    <a:pt x="13" y="16"/>
                    <a:pt x="15" y="11"/>
                    <a:pt x="18" y="8"/>
                  </a:cubicBezTo>
                  <a:cubicBezTo>
                    <a:pt x="19" y="6"/>
                    <a:pt x="22" y="4"/>
                    <a:pt x="24" y="3"/>
                  </a:cubicBezTo>
                  <a:cubicBezTo>
                    <a:pt x="26" y="2"/>
                    <a:pt x="28" y="2"/>
                    <a:pt x="30" y="1"/>
                  </a:cubicBezTo>
                  <a:cubicBezTo>
                    <a:pt x="28" y="0"/>
                    <a:pt x="27"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4" name="Oval 157"/>
            <p:cNvSpPr>
              <a:spLocks noChangeArrowheads="1"/>
            </p:cNvSpPr>
            <p:nvPr/>
          </p:nvSpPr>
          <p:spPr bwMode="auto">
            <a:xfrm>
              <a:off x="7864475" y="2451735"/>
              <a:ext cx="86995" cy="8763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65" name="组合 64"/>
          <p:cNvGrpSpPr/>
          <p:nvPr/>
        </p:nvGrpSpPr>
        <p:grpSpPr>
          <a:xfrm>
            <a:off x="5272908" y="2691232"/>
            <a:ext cx="424815" cy="430530"/>
            <a:chOff x="9387205" y="3973830"/>
            <a:chExt cx="424815" cy="430530"/>
          </a:xfrm>
          <a:solidFill>
            <a:schemeClr val="bg1"/>
          </a:solidFill>
        </p:grpSpPr>
        <p:sp>
          <p:nvSpPr>
            <p:cNvPr id="66" name="Freeform 73"/>
            <p:cNvSpPr>
              <a:spLocks noEditPoints="1"/>
            </p:cNvSpPr>
            <p:nvPr/>
          </p:nvSpPr>
          <p:spPr bwMode="auto">
            <a:xfrm>
              <a:off x="9705975" y="3973830"/>
              <a:ext cx="106045" cy="430530"/>
            </a:xfrm>
            <a:custGeom>
              <a:avLst/>
              <a:gdLst>
                <a:gd name="T0" fmla="*/ 15 w 22"/>
                <a:gd name="T1" fmla="*/ 0 h 89"/>
                <a:gd name="T2" fmla="*/ 7 w 22"/>
                <a:gd name="T3" fmla="*/ 0 h 89"/>
                <a:gd name="T4" fmla="*/ 0 w 22"/>
                <a:gd name="T5" fmla="*/ 8 h 89"/>
                <a:gd name="T6" fmla="*/ 0 w 22"/>
                <a:gd name="T7" fmla="*/ 80 h 89"/>
                <a:gd name="T8" fmla="*/ 7 w 22"/>
                <a:gd name="T9" fmla="*/ 89 h 89"/>
                <a:gd name="T10" fmla="*/ 15 w 22"/>
                <a:gd name="T11" fmla="*/ 89 h 89"/>
                <a:gd name="T12" fmla="*/ 22 w 22"/>
                <a:gd name="T13" fmla="*/ 80 h 89"/>
                <a:gd name="T14" fmla="*/ 22 w 22"/>
                <a:gd name="T15" fmla="*/ 8 h 89"/>
                <a:gd name="T16" fmla="*/ 15 w 22"/>
                <a:gd name="T17" fmla="*/ 0 h 89"/>
                <a:gd name="T18" fmla="*/ 11 w 22"/>
                <a:gd name="T19" fmla="*/ 80 h 89"/>
                <a:gd name="T20" fmla="*/ 6 w 22"/>
                <a:gd name="T21" fmla="*/ 74 h 89"/>
                <a:gd name="T22" fmla="*/ 11 w 22"/>
                <a:gd name="T23" fmla="*/ 69 h 89"/>
                <a:gd name="T24" fmla="*/ 17 w 22"/>
                <a:gd name="T25" fmla="*/ 74 h 89"/>
                <a:gd name="T26" fmla="*/ 11 w 22"/>
                <a:gd name="T27" fmla="*/ 80 h 89"/>
                <a:gd name="T28" fmla="*/ 17 w 22"/>
                <a:gd name="T29" fmla="*/ 39 h 89"/>
                <a:gd name="T30" fmla="*/ 13 w 22"/>
                <a:gd name="T31" fmla="*/ 42 h 89"/>
                <a:gd name="T32" fmla="*/ 9 w 22"/>
                <a:gd name="T33" fmla="*/ 42 h 89"/>
                <a:gd name="T34" fmla="*/ 6 w 22"/>
                <a:gd name="T35" fmla="*/ 39 h 89"/>
                <a:gd name="T36" fmla="*/ 6 w 22"/>
                <a:gd name="T37" fmla="*/ 9 h 89"/>
                <a:gd name="T38" fmla="*/ 9 w 22"/>
                <a:gd name="T39" fmla="*/ 6 h 89"/>
                <a:gd name="T40" fmla="*/ 13 w 22"/>
                <a:gd name="T41" fmla="*/ 6 h 89"/>
                <a:gd name="T42" fmla="*/ 17 w 22"/>
                <a:gd name="T43" fmla="*/ 9 h 89"/>
                <a:gd name="T44" fmla="*/ 17 w 22"/>
                <a:gd name="T4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89">
                  <a:moveTo>
                    <a:pt x="15" y="0"/>
                  </a:moveTo>
                  <a:cubicBezTo>
                    <a:pt x="7" y="0"/>
                    <a:pt x="7" y="0"/>
                    <a:pt x="7" y="0"/>
                  </a:cubicBezTo>
                  <a:cubicBezTo>
                    <a:pt x="3" y="0"/>
                    <a:pt x="0" y="4"/>
                    <a:pt x="0" y="8"/>
                  </a:cubicBezTo>
                  <a:cubicBezTo>
                    <a:pt x="0" y="80"/>
                    <a:pt x="0" y="80"/>
                    <a:pt x="0" y="80"/>
                  </a:cubicBezTo>
                  <a:cubicBezTo>
                    <a:pt x="0" y="85"/>
                    <a:pt x="3" y="89"/>
                    <a:pt x="7" y="89"/>
                  </a:cubicBezTo>
                  <a:cubicBezTo>
                    <a:pt x="15" y="89"/>
                    <a:pt x="15" y="89"/>
                    <a:pt x="15" y="89"/>
                  </a:cubicBezTo>
                  <a:cubicBezTo>
                    <a:pt x="19" y="89"/>
                    <a:pt x="22" y="85"/>
                    <a:pt x="22" y="80"/>
                  </a:cubicBezTo>
                  <a:cubicBezTo>
                    <a:pt x="22" y="8"/>
                    <a:pt x="22" y="8"/>
                    <a:pt x="22" y="8"/>
                  </a:cubicBezTo>
                  <a:cubicBezTo>
                    <a:pt x="22" y="4"/>
                    <a:pt x="19" y="0"/>
                    <a:pt x="15" y="0"/>
                  </a:cubicBezTo>
                  <a:close/>
                  <a:moveTo>
                    <a:pt x="11" y="80"/>
                  </a:moveTo>
                  <a:cubicBezTo>
                    <a:pt x="8" y="80"/>
                    <a:pt x="6" y="77"/>
                    <a:pt x="6" y="74"/>
                  </a:cubicBezTo>
                  <a:cubicBezTo>
                    <a:pt x="6" y="71"/>
                    <a:pt x="8" y="69"/>
                    <a:pt x="11" y="69"/>
                  </a:cubicBezTo>
                  <a:cubicBezTo>
                    <a:pt x="14" y="69"/>
                    <a:pt x="17" y="71"/>
                    <a:pt x="17" y="74"/>
                  </a:cubicBezTo>
                  <a:cubicBezTo>
                    <a:pt x="17" y="77"/>
                    <a:pt x="14" y="80"/>
                    <a:pt x="11" y="80"/>
                  </a:cubicBezTo>
                  <a:close/>
                  <a:moveTo>
                    <a:pt x="17" y="39"/>
                  </a:moveTo>
                  <a:cubicBezTo>
                    <a:pt x="17" y="41"/>
                    <a:pt x="15" y="42"/>
                    <a:pt x="13" y="42"/>
                  </a:cubicBezTo>
                  <a:cubicBezTo>
                    <a:pt x="9" y="42"/>
                    <a:pt x="9" y="42"/>
                    <a:pt x="9" y="42"/>
                  </a:cubicBezTo>
                  <a:cubicBezTo>
                    <a:pt x="7" y="42"/>
                    <a:pt x="6" y="41"/>
                    <a:pt x="6" y="39"/>
                  </a:cubicBezTo>
                  <a:cubicBezTo>
                    <a:pt x="6" y="9"/>
                    <a:pt x="6" y="9"/>
                    <a:pt x="6" y="9"/>
                  </a:cubicBezTo>
                  <a:cubicBezTo>
                    <a:pt x="6" y="7"/>
                    <a:pt x="7" y="6"/>
                    <a:pt x="9" y="6"/>
                  </a:cubicBezTo>
                  <a:cubicBezTo>
                    <a:pt x="13" y="6"/>
                    <a:pt x="13" y="6"/>
                    <a:pt x="13" y="6"/>
                  </a:cubicBezTo>
                  <a:cubicBezTo>
                    <a:pt x="15" y="6"/>
                    <a:pt x="17" y="7"/>
                    <a:pt x="17" y="9"/>
                  </a:cubicBezTo>
                  <a:lnTo>
                    <a:pt x="17"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7" name="Freeform 74"/>
            <p:cNvSpPr>
              <a:spLocks noEditPoints="1"/>
            </p:cNvSpPr>
            <p:nvPr/>
          </p:nvSpPr>
          <p:spPr bwMode="auto">
            <a:xfrm>
              <a:off x="9545955" y="3973830"/>
              <a:ext cx="107950" cy="430530"/>
            </a:xfrm>
            <a:custGeom>
              <a:avLst/>
              <a:gdLst>
                <a:gd name="T0" fmla="*/ 15 w 22"/>
                <a:gd name="T1" fmla="*/ 0 h 89"/>
                <a:gd name="T2" fmla="*/ 7 w 22"/>
                <a:gd name="T3" fmla="*/ 0 h 89"/>
                <a:gd name="T4" fmla="*/ 0 w 22"/>
                <a:gd name="T5" fmla="*/ 8 h 89"/>
                <a:gd name="T6" fmla="*/ 0 w 22"/>
                <a:gd name="T7" fmla="*/ 80 h 89"/>
                <a:gd name="T8" fmla="*/ 7 w 22"/>
                <a:gd name="T9" fmla="*/ 89 h 89"/>
                <a:gd name="T10" fmla="*/ 15 w 22"/>
                <a:gd name="T11" fmla="*/ 89 h 89"/>
                <a:gd name="T12" fmla="*/ 22 w 22"/>
                <a:gd name="T13" fmla="*/ 80 h 89"/>
                <a:gd name="T14" fmla="*/ 22 w 22"/>
                <a:gd name="T15" fmla="*/ 8 h 89"/>
                <a:gd name="T16" fmla="*/ 15 w 22"/>
                <a:gd name="T17" fmla="*/ 0 h 89"/>
                <a:gd name="T18" fmla="*/ 11 w 22"/>
                <a:gd name="T19" fmla="*/ 80 h 89"/>
                <a:gd name="T20" fmla="*/ 5 w 22"/>
                <a:gd name="T21" fmla="*/ 74 h 89"/>
                <a:gd name="T22" fmla="*/ 11 w 22"/>
                <a:gd name="T23" fmla="*/ 69 h 89"/>
                <a:gd name="T24" fmla="*/ 17 w 22"/>
                <a:gd name="T25" fmla="*/ 74 h 89"/>
                <a:gd name="T26" fmla="*/ 11 w 22"/>
                <a:gd name="T27" fmla="*/ 80 h 89"/>
                <a:gd name="T28" fmla="*/ 17 w 22"/>
                <a:gd name="T29" fmla="*/ 39 h 89"/>
                <a:gd name="T30" fmla="*/ 13 w 22"/>
                <a:gd name="T31" fmla="*/ 42 h 89"/>
                <a:gd name="T32" fmla="*/ 9 w 22"/>
                <a:gd name="T33" fmla="*/ 42 h 89"/>
                <a:gd name="T34" fmla="*/ 5 w 22"/>
                <a:gd name="T35" fmla="*/ 39 h 89"/>
                <a:gd name="T36" fmla="*/ 5 w 22"/>
                <a:gd name="T37" fmla="*/ 9 h 89"/>
                <a:gd name="T38" fmla="*/ 9 w 22"/>
                <a:gd name="T39" fmla="*/ 6 h 89"/>
                <a:gd name="T40" fmla="*/ 13 w 22"/>
                <a:gd name="T41" fmla="*/ 6 h 89"/>
                <a:gd name="T42" fmla="*/ 17 w 22"/>
                <a:gd name="T43" fmla="*/ 9 h 89"/>
                <a:gd name="T44" fmla="*/ 17 w 22"/>
                <a:gd name="T4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89">
                  <a:moveTo>
                    <a:pt x="15" y="0"/>
                  </a:moveTo>
                  <a:cubicBezTo>
                    <a:pt x="7" y="0"/>
                    <a:pt x="7" y="0"/>
                    <a:pt x="7" y="0"/>
                  </a:cubicBezTo>
                  <a:cubicBezTo>
                    <a:pt x="3" y="0"/>
                    <a:pt x="0" y="4"/>
                    <a:pt x="0" y="8"/>
                  </a:cubicBezTo>
                  <a:cubicBezTo>
                    <a:pt x="0" y="80"/>
                    <a:pt x="0" y="80"/>
                    <a:pt x="0" y="80"/>
                  </a:cubicBezTo>
                  <a:cubicBezTo>
                    <a:pt x="0" y="85"/>
                    <a:pt x="3" y="89"/>
                    <a:pt x="7" y="89"/>
                  </a:cubicBezTo>
                  <a:cubicBezTo>
                    <a:pt x="15" y="89"/>
                    <a:pt x="15" y="89"/>
                    <a:pt x="15" y="89"/>
                  </a:cubicBezTo>
                  <a:cubicBezTo>
                    <a:pt x="19" y="89"/>
                    <a:pt x="22" y="85"/>
                    <a:pt x="22" y="80"/>
                  </a:cubicBezTo>
                  <a:cubicBezTo>
                    <a:pt x="22" y="8"/>
                    <a:pt x="22" y="8"/>
                    <a:pt x="22" y="8"/>
                  </a:cubicBezTo>
                  <a:cubicBezTo>
                    <a:pt x="22" y="4"/>
                    <a:pt x="19" y="0"/>
                    <a:pt x="15" y="0"/>
                  </a:cubicBezTo>
                  <a:close/>
                  <a:moveTo>
                    <a:pt x="11" y="80"/>
                  </a:moveTo>
                  <a:cubicBezTo>
                    <a:pt x="8" y="80"/>
                    <a:pt x="5" y="77"/>
                    <a:pt x="5" y="74"/>
                  </a:cubicBezTo>
                  <a:cubicBezTo>
                    <a:pt x="5" y="71"/>
                    <a:pt x="8" y="69"/>
                    <a:pt x="11" y="69"/>
                  </a:cubicBezTo>
                  <a:cubicBezTo>
                    <a:pt x="14" y="69"/>
                    <a:pt x="17" y="71"/>
                    <a:pt x="17" y="74"/>
                  </a:cubicBezTo>
                  <a:cubicBezTo>
                    <a:pt x="17" y="77"/>
                    <a:pt x="14" y="80"/>
                    <a:pt x="11" y="80"/>
                  </a:cubicBezTo>
                  <a:close/>
                  <a:moveTo>
                    <a:pt x="17" y="39"/>
                  </a:moveTo>
                  <a:cubicBezTo>
                    <a:pt x="17" y="41"/>
                    <a:pt x="15" y="42"/>
                    <a:pt x="13" y="42"/>
                  </a:cubicBezTo>
                  <a:cubicBezTo>
                    <a:pt x="9" y="42"/>
                    <a:pt x="9" y="42"/>
                    <a:pt x="9" y="42"/>
                  </a:cubicBezTo>
                  <a:cubicBezTo>
                    <a:pt x="7" y="42"/>
                    <a:pt x="5" y="41"/>
                    <a:pt x="5" y="39"/>
                  </a:cubicBezTo>
                  <a:cubicBezTo>
                    <a:pt x="5" y="9"/>
                    <a:pt x="5" y="9"/>
                    <a:pt x="5" y="9"/>
                  </a:cubicBezTo>
                  <a:cubicBezTo>
                    <a:pt x="5" y="7"/>
                    <a:pt x="7" y="6"/>
                    <a:pt x="9" y="6"/>
                  </a:cubicBezTo>
                  <a:cubicBezTo>
                    <a:pt x="13" y="6"/>
                    <a:pt x="13" y="6"/>
                    <a:pt x="13" y="6"/>
                  </a:cubicBezTo>
                  <a:cubicBezTo>
                    <a:pt x="15" y="6"/>
                    <a:pt x="17" y="7"/>
                    <a:pt x="17" y="9"/>
                  </a:cubicBezTo>
                  <a:lnTo>
                    <a:pt x="17"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8" name="Freeform 75"/>
            <p:cNvSpPr>
              <a:spLocks noEditPoints="1"/>
            </p:cNvSpPr>
            <p:nvPr/>
          </p:nvSpPr>
          <p:spPr bwMode="auto">
            <a:xfrm>
              <a:off x="9387205" y="3973830"/>
              <a:ext cx="106045" cy="430530"/>
            </a:xfrm>
            <a:custGeom>
              <a:avLst/>
              <a:gdLst>
                <a:gd name="T0" fmla="*/ 15 w 22"/>
                <a:gd name="T1" fmla="*/ 0 h 89"/>
                <a:gd name="T2" fmla="*/ 7 w 22"/>
                <a:gd name="T3" fmla="*/ 0 h 89"/>
                <a:gd name="T4" fmla="*/ 0 w 22"/>
                <a:gd name="T5" fmla="*/ 8 h 89"/>
                <a:gd name="T6" fmla="*/ 0 w 22"/>
                <a:gd name="T7" fmla="*/ 80 h 89"/>
                <a:gd name="T8" fmla="*/ 7 w 22"/>
                <a:gd name="T9" fmla="*/ 89 h 89"/>
                <a:gd name="T10" fmla="*/ 15 w 22"/>
                <a:gd name="T11" fmla="*/ 89 h 89"/>
                <a:gd name="T12" fmla="*/ 22 w 22"/>
                <a:gd name="T13" fmla="*/ 80 h 89"/>
                <a:gd name="T14" fmla="*/ 22 w 22"/>
                <a:gd name="T15" fmla="*/ 8 h 89"/>
                <a:gd name="T16" fmla="*/ 15 w 22"/>
                <a:gd name="T17" fmla="*/ 0 h 89"/>
                <a:gd name="T18" fmla="*/ 11 w 22"/>
                <a:gd name="T19" fmla="*/ 80 h 89"/>
                <a:gd name="T20" fmla="*/ 5 w 22"/>
                <a:gd name="T21" fmla="*/ 74 h 89"/>
                <a:gd name="T22" fmla="*/ 11 w 22"/>
                <a:gd name="T23" fmla="*/ 69 h 89"/>
                <a:gd name="T24" fmla="*/ 16 w 22"/>
                <a:gd name="T25" fmla="*/ 74 h 89"/>
                <a:gd name="T26" fmla="*/ 11 w 22"/>
                <a:gd name="T27" fmla="*/ 80 h 89"/>
                <a:gd name="T28" fmla="*/ 16 w 22"/>
                <a:gd name="T29" fmla="*/ 39 h 89"/>
                <a:gd name="T30" fmla="*/ 13 w 22"/>
                <a:gd name="T31" fmla="*/ 42 h 89"/>
                <a:gd name="T32" fmla="*/ 9 w 22"/>
                <a:gd name="T33" fmla="*/ 42 h 89"/>
                <a:gd name="T34" fmla="*/ 5 w 22"/>
                <a:gd name="T35" fmla="*/ 39 h 89"/>
                <a:gd name="T36" fmla="*/ 5 w 22"/>
                <a:gd name="T37" fmla="*/ 9 h 89"/>
                <a:gd name="T38" fmla="*/ 9 w 22"/>
                <a:gd name="T39" fmla="*/ 6 h 89"/>
                <a:gd name="T40" fmla="*/ 13 w 22"/>
                <a:gd name="T41" fmla="*/ 6 h 89"/>
                <a:gd name="T42" fmla="*/ 16 w 22"/>
                <a:gd name="T43" fmla="*/ 9 h 89"/>
                <a:gd name="T44" fmla="*/ 16 w 22"/>
                <a:gd name="T4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89">
                  <a:moveTo>
                    <a:pt x="15" y="0"/>
                  </a:moveTo>
                  <a:cubicBezTo>
                    <a:pt x="7" y="0"/>
                    <a:pt x="7" y="0"/>
                    <a:pt x="7" y="0"/>
                  </a:cubicBezTo>
                  <a:cubicBezTo>
                    <a:pt x="3" y="0"/>
                    <a:pt x="0" y="4"/>
                    <a:pt x="0" y="8"/>
                  </a:cubicBezTo>
                  <a:cubicBezTo>
                    <a:pt x="0" y="80"/>
                    <a:pt x="0" y="80"/>
                    <a:pt x="0" y="80"/>
                  </a:cubicBezTo>
                  <a:cubicBezTo>
                    <a:pt x="0" y="85"/>
                    <a:pt x="3" y="89"/>
                    <a:pt x="7" y="89"/>
                  </a:cubicBezTo>
                  <a:cubicBezTo>
                    <a:pt x="15" y="89"/>
                    <a:pt x="15" y="89"/>
                    <a:pt x="15" y="89"/>
                  </a:cubicBezTo>
                  <a:cubicBezTo>
                    <a:pt x="19" y="89"/>
                    <a:pt x="22" y="85"/>
                    <a:pt x="22" y="80"/>
                  </a:cubicBezTo>
                  <a:cubicBezTo>
                    <a:pt x="22" y="8"/>
                    <a:pt x="22" y="8"/>
                    <a:pt x="22" y="8"/>
                  </a:cubicBezTo>
                  <a:cubicBezTo>
                    <a:pt x="22" y="4"/>
                    <a:pt x="19" y="0"/>
                    <a:pt x="15" y="0"/>
                  </a:cubicBezTo>
                  <a:close/>
                  <a:moveTo>
                    <a:pt x="11" y="80"/>
                  </a:moveTo>
                  <a:cubicBezTo>
                    <a:pt x="8" y="80"/>
                    <a:pt x="5" y="77"/>
                    <a:pt x="5" y="74"/>
                  </a:cubicBezTo>
                  <a:cubicBezTo>
                    <a:pt x="5" y="71"/>
                    <a:pt x="8" y="69"/>
                    <a:pt x="11" y="69"/>
                  </a:cubicBezTo>
                  <a:cubicBezTo>
                    <a:pt x="14" y="69"/>
                    <a:pt x="16" y="71"/>
                    <a:pt x="16" y="74"/>
                  </a:cubicBezTo>
                  <a:cubicBezTo>
                    <a:pt x="16" y="77"/>
                    <a:pt x="14" y="80"/>
                    <a:pt x="11" y="80"/>
                  </a:cubicBezTo>
                  <a:close/>
                  <a:moveTo>
                    <a:pt x="16" y="39"/>
                  </a:moveTo>
                  <a:cubicBezTo>
                    <a:pt x="16" y="41"/>
                    <a:pt x="15" y="42"/>
                    <a:pt x="13" y="42"/>
                  </a:cubicBezTo>
                  <a:cubicBezTo>
                    <a:pt x="9" y="42"/>
                    <a:pt x="9" y="42"/>
                    <a:pt x="9" y="42"/>
                  </a:cubicBezTo>
                  <a:cubicBezTo>
                    <a:pt x="7" y="42"/>
                    <a:pt x="5" y="41"/>
                    <a:pt x="5" y="39"/>
                  </a:cubicBezTo>
                  <a:cubicBezTo>
                    <a:pt x="5" y="9"/>
                    <a:pt x="5" y="9"/>
                    <a:pt x="5" y="9"/>
                  </a:cubicBezTo>
                  <a:cubicBezTo>
                    <a:pt x="5" y="7"/>
                    <a:pt x="7" y="6"/>
                    <a:pt x="9" y="6"/>
                  </a:cubicBezTo>
                  <a:cubicBezTo>
                    <a:pt x="13" y="6"/>
                    <a:pt x="13" y="6"/>
                    <a:pt x="13" y="6"/>
                  </a:cubicBezTo>
                  <a:cubicBezTo>
                    <a:pt x="15" y="6"/>
                    <a:pt x="16" y="7"/>
                    <a:pt x="16" y="9"/>
                  </a:cubicBezTo>
                  <a:lnTo>
                    <a:pt x="1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69" name="组合 68"/>
          <p:cNvGrpSpPr/>
          <p:nvPr/>
        </p:nvGrpSpPr>
        <p:grpSpPr>
          <a:xfrm>
            <a:off x="9029972" y="2298963"/>
            <a:ext cx="353695" cy="430530"/>
            <a:chOff x="7864475" y="3195955"/>
            <a:chExt cx="353695" cy="430530"/>
          </a:xfrm>
          <a:solidFill>
            <a:schemeClr val="bg1"/>
          </a:solidFill>
        </p:grpSpPr>
        <p:sp>
          <p:nvSpPr>
            <p:cNvPr id="70" name="Freeform 105"/>
            <p:cNvSpPr/>
            <p:nvPr/>
          </p:nvSpPr>
          <p:spPr bwMode="auto">
            <a:xfrm>
              <a:off x="7980680" y="3297555"/>
              <a:ext cx="127000" cy="24130"/>
            </a:xfrm>
            <a:custGeom>
              <a:avLst/>
              <a:gdLst>
                <a:gd name="T0" fmla="*/ 26 w 26"/>
                <a:gd name="T1" fmla="*/ 2 h 5"/>
                <a:gd name="T2" fmla="*/ 23 w 26"/>
                <a:gd name="T3" fmla="*/ 5 h 5"/>
                <a:gd name="T4" fmla="*/ 2 w 26"/>
                <a:gd name="T5" fmla="*/ 5 h 5"/>
                <a:gd name="T6" fmla="*/ 0 w 26"/>
                <a:gd name="T7" fmla="*/ 2 h 5"/>
                <a:gd name="T8" fmla="*/ 0 w 26"/>
                <a:gd name="T9" fmla="*/ 2 h 5"/>
                <a:gd name="T10" fmla="*/ 2 w 26"/>
                <a:gd name="T11" fmla="*/ 0 h 5"/>
                <a:gd name="T12" fmla="*/ 23 w 26"/>
                <a:gd name="T13" fmla="*/ 0 h 5"/>
                <a:gd name="T14" fmla="*/ 26 w 26"/>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
                  <a:moveTo>
                    <a:pt x="26" y="2"/>
                  </a:moveTo>
                  <a:cubicBezTo>
                    <a:pt x="26" y="4"/>
                    <a:pt x="25" y="5"/>
                    <a:pt x="23" y="5"/>
                  </a:cubicBezTo>
                  <a:cubicBezTo>
                    <a:pt x="2" y="5"/>
                    <a:pt x="2" y="5"/>
                    <a:pt x="2" y="5"/>
                  </a:cubicBezTo>
                  <a:cubicBezTo>
                    <a:pt x="1" y="5"/>
                    <a:pt x="0" y="4"/>
                    <a:pt x="0" y="2"/>
                  </a:cubicBezTo>
                  <a:cubicBezTo>
                    <a:pt x="0" y="2"/>
                    <a:pt x="0" y="2"/>
                    <a:pt x="0" y="2"/>
                  </a:cubicBezTo>
                  <a:cubicBezTo>
                    <a:pt x="0" y="1"/>
                    <a:pt x="1" y="0"/>
                    <a:pt x="2" y="0"/>
                  </a:cubicBezTo>
                  <a:cubicBezTo>
                    <a:pt x="23" y="0"/>
                    <a:pt x="23" y="0"/>
                    <a:pt x="23" y="0"/>
                  </a:cubicBezTo>
                  <a:cubicBezTo>
                    <a:pt x="25" y="0"/>
                    <a:pt x="26" y="1"/>
                    <a:pt x="2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1" name="Freeform 106"/>
            <p:cNvSpPr/>
            <p:nvPr/>
          </p:nvSpPr>
          <p:spPr bwMode="auto">
            <a:xfrm>
              <a:off x="7971155" y="3195955"/>
              <a:ext cx="146050" cy="81280"/>
            </a:xfrm>
            <a:custGeom>
              <a:avLst/>
              <a:gdLst>
                <a:gd name="T0" fmla="*/ 30 w 30"/>
                <a:gd name="T1" fmla="*/ 9 h 17"/>
                <a:gd name="T2" fmla="*/ 23 w 30"/>
                <a:gd name="T3" fmla="*/ 17 h 17"/>
                <a:gd name="T4" fmla="*/ 6 w 30"/>
                <a:gd name="T5" fmla="*/ 17 h 17"/>
                <a:gd name="T6" fmla="*/ 0 w 30"/>
                <a:gd name="T7" fmla="*/ 9 h 17"/>
                <a:gd name="T8" fmla="*/ 0 w 30"/>
                <a:gd name="T9" fmla="*/ 9 h 17"/>
                <a:gd name="T10" fmla="*/ 6 w 30"/>
                <a:gd name="T11" fmla="*/ 0 h 17"/>
                <a:gd name="T12" fmla="*/ 13 w 30"/>
                <a:gd name="T13" fmla="*/ 5 h 17"/>
                <a:gd name="T14" fmla="*/ 17 w 30"/>
                <a:gd name="T15" fmla="*/ 0 h 17"/>
                <a:gd name="T16" fmla="*/ 21 w 30"/>
                <a:gd name="T17" fmla="*/ 5 h 17"/>
                <a:gd name="T18" fmla="*/ 23 w 30"/>
                <a:gd name="T19" fmla="*/ 0 h 17"/>
                <a:gd name="T20" fmla="*/ 30 w 30"/>
                <a:gd name="T21"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7">
                  <a:moveTo>
                    <a:pt x="30" y="9"/>
                  </a:moveTo>
                  <a:cubicBezTo>
                    <a:pt x="30" y="14"/>
                    <a:pt x="27" y="17"/>
                    <a:pt x="23" y="17"/>
                  </a:cubicBezTo>
                  <a:cubicBezTo>
                    <a:pt x="6" y="17"/>
                    <a:pt x="6" y="17"/>
                    <a:pt x="6" y="17"/>
                  </a:cubicBezTo>
                  <a:cubicBezTo>
                    <a:pt x="3" y="17"/>
                    <a:pt x="0" y="14"/>
                    <a:pt x="0" y="9"/>
                  </a:cubicBezTo>
                  <a:cubicBezTo>
                    <a:pt x="0" y="9"/>
                    <a:pt x="0" y="9"/>
                    <a:pt x="0" y="9"/>
                  </a:cubicBezTo>
                  <a:cubicBezTo>
                    <a:pt x="0" y="4"/>
                    <a:pt x="3" y="0"/>
                    <a:pt x="6" y="0"/>
                  </a:cubicBezTo>
                  <a:cubicBezTo>
                    <a:pt x="6" y="0"/>
                    <a:pt x="11" y="5"/>
                    <a:pt x="13" y="5"/>
                  </a:cubicBezTo>
                  <a:cubicBezTo>
                    <a:pt x="14" y="4"/>
                    <a:pt x="15" y="0"/>
                    <a:pt x="17" y="0"/>
                  </a:cubicBezTo>
                  <a:cubicBezTo>
                    <a:pt x="18" y="1"/>
                    <a:pt x="20" y="5"/>
                    <a:pt x="21" y="5"/>
                  </a:cubicBezTo>
                  <a:cubicBezTo>
                    <a:pt x="22" y="4"/>
                    <a:pt x="23" y="0"/>
                    <a:pt x="23" y="0"/>
                  </a:cubicBezTo>
                  <a:cubicBezTo>
                    <a:pt x="27" y="0"/>
                    <a:pt x="30" y="4"/>
                    <a:pt x="3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2" name="Freeform 107"/>
            <p:cNvSpPr>
              <a:spLocks noEditPoints="1"/>
            </p:cNvSpPr>
            <p:nvPr/>
          </p:nvSpPr>
          <p:spPr bwMode="auto">
            <a:xfrm>
              <a:off x="7864475" y="3335655"/>
              <a:ext cx="353695" cy="290830"/>
            </a:xfrm>
            <a:custGeom>
              <a:avLst/>
              <a:gdLst>
                <a:gd name="T0" fmla="*/ 73 w 73"/>
                <a:gd name="T1" fmla="*/ 53 h 60"/>
                <a:gd name="T2" fmla="*/ 67 w 73"/>
                <a:gd name="T3" fmla="*/ 60 h 60"/>
                <a:gd name="T4" fmla="*/ 7 w 73"/>
                <a:gd name="T5" fmla="*/ 60 h 60"/>
                <a:gd name="T6" fmla="*/ 0 w 73"/>
                <a:gd name="T7" fmla="*/ 53 h 60"/>
                <a:gd name="T8" fmla="*/ 7 w 73"/>
                <a:gd name="T9" fmla="*/ 47 h 60"/>
                <a:gd name="T10" fmla="*/ 7 w 73"/>
                <a:gd name="T11" fmla="*/ 22 h 60"/>
                <a:gd name="T12" fmla="*/ 28 w 73"/>
                <a:gd name="T13" fmla="*/ 0 h 60"/>
                <a:gd name="T14" fmla="*/ 45 w 73"/>
                <a:gd name="T15" fmla="*/ 0 h 60"/>
                <a:gd name="T16" fmla="*/ 67 w 73"/>
                <a:gd name="T17" fmla="*/ 22 h 60"/>
                <a:gd name="T18" fmla="*/ 67 w 73"/>
                <a:gd name="T19" fmla="*/ 47 h 60"/>
                <a:gd name="T20" fmla="*/ 73 w 73"/>
                <a:gd name="T21" fmla="*/ 53 h 60"/>
                <a:gd name="T22" fmla="*/ 49 w 73"/>
                <a:gd name="T23" fmla="*/ 35 h 60"/>
                <a:gd name="T24" fmla="*/ 40 w 73"/>
                <a:gd name="T25" fmla="*/ 26 h 60"/>
                <a:gd name="T26" fmla="*/ 34 w 73"/>
                <a:gd name="T27" fmla="*/ 21 h 60"/>
                <a:gd name="T28" fmla="*/ 39 w 73"/>
                <a:gd name="T29" fmla="*/ 18 h 60"/>
                <a:gd name="T30" fmla="*/ 46 w 73"/>
                <a:gd name="T31" fmla="*/ 20 h 60"/>
                <a:gd name="T32" fmla="*/ 47 w 73"/>
                <a:gd name="T33" fmla="*/ 15 h 60"/>
                <a:gd name="T34" fmla="*/ 40 w 73"/>
                <a:gd name="T35" fmla="*/ 13 h 60"/>
                <a:gd name="T36" fmla="*/ 40 w 73"/>
                <a:gd name="T37" fmla="*/ 12 h 60"/>
                <a:gd name="T38" fmla="*/ 40 w 73"/>
                <a:gd name="T39" fmla="*/ 12 h 60"/>
                <a:gd name="T40" fmla="*/ 40 w 73"/>
                <a:gd name="T41" fmla="*/ 12 h 60"/>
                <a:gd name="T42" fmla="*/ 37 w 73"/>
                <a:gd name="T43" fmla="*/ 9 h 60"/>
                <a:gd name="T44" fmla="*/ 35 w 73"/>
                <a:gd name="T45" fmla="*/ 12 h 60"/>
                <a:gd name="T46" fmla="*/ 35 w 73"/>
                <a:gd name="T47" fmla="*/ 13 h 60"/>
                <a:gd name="T48" fmla="*/ 35 w 73"/>
                <a:gd name="T49" fmla="*/ 13 h 60"/>
                <a:gd name="T50" fmla="*/ 35 w 73"/>
                <a:gd name="T51" fmla="*/ 13 h 60"/>
                <a:gd name="T52" fmla="*/ 27 w 73"/>
                <a:gd name="T53" fmla="*/ 22 h 60"/>
                <a:gd name="T54" fmla="*/ 36 w 73"/>
                <a:gd name="T55" fmla="*/ 31 h 60"/>
                <a:gd name="T56" fmla="*/ 41 w 73"/>
                <a:gd name="T57" fmla="*/ 36 h 60"/>
                <a:gd name="T58" fmla="*/ 36 w 73"/>
                <a:gd name="T59" fmla="*/ 39 h 60"/>
                <a:gd name="T60" fmla="*/ 28 w 73"/>
                <a:gd name="T61" fmla="*/ 37 h 60"/>
                <a:gd name="T62" fmla="*/ 26 w 73"/>
                <a:gd name="T63" fmla="*/ 43 h 60"/>
                <a:gd name="T64" fmla="*/ 35 w 73"/>
                <a:gd name="T65" fmla="*/ 45 h 60"/>
                <a:gd name="T66" fmla="*/ 35 w 73"/>
                <a:gd name="T67" fmla="*/ 46 h 60"/>
                <a:gd name="T68" fmla="*/ 35 w 73"/>
                <a:gd name="T69" fmla="*/ 46 h 60"/>
                <a:gd name="T70" fmla="*/ 35 w 73"/>
                <a:gd name="T71" fmla="*/ 46 h 60"/>
                <a:gd name="T72" fmla="*/ 37 w 73"/>
                <a:gd name="T73" fmla="*/ 48 h 60"/>
                <a:gd name="T74" fmla="*/ 40 w 73"/>
                <a:gd name="T75" fmla="*/ 46 h 60"/>
                <a:gd name="T76" fmla="*/ 40 w 73"/>
                <a:gd name="T77" fmla="*/ 46 h 60"/>
                <a:gd name="T78" fmla="*/ 40 w 73"/>
                <a:gd name="T79" fmla="*/ 46 h 60"/>
                <a:gd name="T80" fmla="*/ 40 w 73"/>
                <a:gd name="T81" fmla="*/ 44 h 60"/>
                <a:gd name="T82" fmla="*/ 49 w 73"/>
                <a:gd name="T83" fmla="*/ 3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60">
                  <a:moveTo>
                    <a:pt x="73" y="53"/>
                  </a:moveTo>
                  <a:cubicBezTo>
                    <a:pt x="73" y="57"/>
                    <a:pt x="70" y="60"/>
                    <a:pt x="67" y="60"/>
                  </a:cubicBezTo>
                  <a:cubicBezTo>
                    <a:pt x="7" y="60"/>
                    <a:pt x="7" y="60"/>
                    <a:pt x="7" y="60"/>
                  </a:cubicBezTo>
                  <a:cubicBezTo>
                    <a:pt x="3" y="60"/>
                    <a:pt x="0" y="57"/>
                    <a:pt x="0" y="53"/>
                  </a:cubicBezTo>
                  <a:cubicBezTo>
                    <a:pt x="0" y="50"/>
                    <a:pt x="3" y="47"/>
                    <a:pt x="7" y="47"/>
                  </a:cubicBezTo>
                  <a:cubicBezTo>
                    <a:pt x="7" y="22"/>
                    <a:pt x="7" y="22"/>
                    <a:pt x="7" y="22"/>
                  </a:cubicBezTo>
                  <a:cubicBezTo>
                    <a:pt x="7" y="10"/>
                    <a:pt x="16" y="0"/>
                    <a:pt x="28" y="0"/>
                  </a:cubicBezTo>
                  <a:cubicBezTo>
                    <a:pt x="45" y="0"/>
                    <a:pt x="45" y="0"/>
                    <a:pt x="45" y="0"/>
                  </a:cubicBezTo>
                  <a:cubicBezTo>
                    <a:pt x="57" y="0"/>
                    <a:pt x="67" y="10"/>
                    <a:pt x="67" y="22"/>
                  </a:cubicBezTo>
                  <a:cubicBezTo>
                    <a:pt x="67" y="47"/>
                    <a:pt x="67" y="47"/>
                    <a:pt x="67" y="47"/>
                  </a:cubicBezTo>
                  <a:cubicBezTo>
                    <a:pt x="70" y="47"/>
                    <a:pt x="73" y="50"/>
                    <a:pt x="73" y="53"/>
                  </a:cubicBezTo>
                  <a:close/>
                  <a:moveTo>
                    <a:pt x="49" y="35"/>
                  </a:moveTo>
                  <a:cubicBezTo>
                    <a:pt x="49" y="30"/>
                    <a:pt x="46" y="28"/>
                    <a:pt x="40" y="26"/>
                  </a:cubicBezTo>
                  <a:cubicBezTo>
                    <a:pt x="36" y="24"/>
                    <a:pt x="34" y="23"/>
                    <a:pt x="34" y="21"/>
                  </a:cubicBezTo>
                  <a:cubicBezTo>
                    <a:pt x="34" y="20"/>
                    <a:pt x="35" y="18"/>
                    <a:pt x="39" y="18"/>
                  </a:cubicBezTo>
                  <a:cubicBezTo>
                    <a:pt x="42" y="18"/>
                    <a:pt x="45" y="20"/>
                    <a:pt x="46" y="20"/>
                  </a:cubicBezTo>
                  <a:cubicBezTo>
                    <a:pt x="47" y="15"/>
                    <a:pt x="47" y="15"/>
                    <a:pt x="47" y="15"/>
                  </a:cubicBezTo>
                  <a:cubicBezTo>
                    <a:pt x="46" y="14"/>
                    <a:pt x="43" y="13"/>
                    <a:pt x="40" y="13"/>
                  </a:cubicBezTo>
                  <a:cubicBezTo>
                    <a:pt x="40" y="12"/>
                    <a:pt x="40" y="12"/>
                    <a:pt x="40" y="12"/>
                  </a:cubicBezTo>
                  <a:cubicBezTo>
                    <a:pt x="40" y="12"/>
                    <a:pt x="40" y="12"/>
                    <a:pt x="40" y="12"/>
                  </a:cubicBezTo>
                  <a:cubicBezTo>
                    <a:pt x="40" y="12"/>
                    <a:pt x="40" y="12"/>
                    <a:pt x="40" y="12"/>
                  </a:cubicBezTo>
                  <a:cubicBezTo>
                    <a:pt x="40" y="10"/>
                    <a:pt x="39" y="9"/>
                    <a:pt x="37" y="9"/>
                  </a:cubicBezTo>
                  <a:cubicBezTo>
                    <a:pt x="36" y="9"/>
                    <a:pt x="35" y="10"/>
                    <a:pt x="35" y="12"/>
                  </a:cubicBezTo>
                  <a:cubicBezTo>
                    <a:pt x="35" y="13"/>
                    <a:pt x="35" y="13"/>
                    <a:pt x="35" y="13"/>
                  </a:cubicBezTo>
                  <a:cubicBezTo>
                    <a:pt x="35" y="13"/>
                    <a:pt x="35" y="13"/>
                    <a:pt x="35" y="13"/>
                  </a:cubicBezTo>
                  <a:cubicBezTo>
                    <a:pt x="35" y="13"/>
                    <a:pt x="35" y="13"/>
                    <a:pt x="35" y="13"/>
                  </a:cubicBezTo>
                  <a:cubicBezTo>
                    <a:pt x="30" y="14"/>
                    <a:pt x="27" y="18"/>
                    <a:pt x="27" y="22"/>
                  </a:cubicBezTo>
                  <a:cubicBezTo>
                    <a:pt x="27" y="27"/>
                    <a:pt x="30" y="30"/>
                    <a:pt x="36" y="31"/>
                  </a:cubicBezTo>
                  <a:cubicBezTo>
                    <a:pt x="39" y="33"/>
                    <a:pt x="41" y="34"/>
                    <a:pt x="41" y="36"/>
                  </a:cubicBezTo>
                  <a:cubicBezTo>
                    <a:pt x="41" y="38"/>
                    <a:pt x="39" y="39"/>
                    <a:pt x="36" y="39"/>
                  </a:cubicBezTo>
                  <a:cubicBezTo>
                    <a:pt x="33" y="39"/>
                    <a:pt x="30" y="38"/>
                    <a:pt x="28" y="37"/>
                  </a:cubicBezTo>
                  <a:cubicBezTo>
                    <a:pt x="26" y="43"/>
                    <a:pt x="26" y="43"/>
                    <a:pt x="26" y="43"/>
                  </a:cubicBezTo>
                  <a:cubicBezTo>
                    <a:pt x="28" y="44"/>
                    <a:pt x="31" y="45"/>
                    <a:pt x="35" y="45"/>
                  </a:cubicBezTo>
                  <a:cubicBezTo>
                    <a:pt x="35" y="46"/>
                    <a:pt x="35" y="46"/>
                    <a:pt x="35" y="46"/>
                  </a:cubicBezTo>
                  <a:cubicBezTo>
                    <a:pt x="35" y="46"/>
                    <a:pt x="35" y="46"/>
                    <a:pt x="35" y="46"/>
                  </a:cubicBezTo>
                  <a:cubicBezTo>
                    <a:pt x="35" y="46"/>
                    <a:pt x="35" y="46"/>
                    <a:pt x="35" y="46"/>
                  </a:cubicBezTo>
                  <a:cubicBezTo>
                    <a:pt x="35" y="47"/>
                    <a:pt x="36" y="48"/>
                    <a:pt x="37" y="48"/>
                  </a:cubicBezTo>
                  <a:cubicBezTo>
                    <a:pt x="39" y="48"/>
                    <a:pt x="40" y="47"/>
                    <a:pt x="40" y="46"/>
                  </a:cubicBezTo>
                  <a:cubicBezTo>
                    <a:pt x="40" y="46"/>
                    <a:pt x="40" y="46"/>
                    <a:pt x="40" y="46"/>
                  </a:cubicBezTo>
                  <a:cubicBezTo>
                    <a:pt x="40" y="46"/>
                    <a:pt x="40" y="46"/>
                    <a:pt x="40" y="46"/>
                  </a:cubicBezTo>
                  <a:cubicBezTo>
                    <a:pt x="40" y="44"/>
                    <a:pt x="40" y="44"/>
                    <a:pt x="40" y="44"/>
                  </a:cubicBezTo>
                  <a:cubicBezTo>
                    <a:pt x="46" y="43"/>
                    <a:pt x="49" y="40"/>
                    <a:pt x="4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7" name="文本框 6"/>
          <p:cNvSpPr txBox="1"/>
          <p:nvPr/>
        </p:nvSpPr>
        <p:spPr>
          <a:xfrm>
            <a:off x="758190" y="1924685"/>
            <a:ext cx="2918460" cy="1076325"/>
          </a:xfrm>
          <a:prstGeom prst="rect">
            <a:avLst/>
          </a:prstGeom>
          <a:noFill/>
        </p:spPr>
        <p:txBody>
          <a:bodyPr wrap="square" rtlCol="0">
            <a:spAutoFit/>
          </a:bodyPr>
          <a:p>
            <a:pPr algn="just"/>
            <a:r>
              <a:rPr lang="en-US" altLang="zh-CN" sz="1600">
                <a:solidFill>
                  <a:schemeClr val="tx1">
                    <a:lumMod val="65000"/>
                    <a:lumOff val="35000"/>
                  </a:schemeClr>
                </a:solidFill>
                <a:latin typeface="微软雅黑" panose="020B0503020204020204" charset="-122"/>
                <a:ea typeface="微软雅黑" panose="020B0503020204020204" charset="-122"/>
              </a:rPr>
              <a:t>Model</a:t>
            </a:r>
            <a:r>
              <a:rPr lang="zh-CN" altLang="en-US" sz="1600">
                <a:solidFill>
                  <a:schemeClr val="tx1">
                    <a:lumMod val="65000"/>
                    <a:lumOff val="35000"/>
                  </a:schemeClr>
                </a:solidFill>
                <a:latin typeface="微软雅黑" panose="020B0503020204020204" charset="-122"/>
                <a:ea typeface="微软雅黑" panose="020B0503020204020204" charset="-122"/>
              </a:rPr>
              <a:t>：</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r>
              <a:rPr lang="zh-CN" altLang="en-US" sz="1600">
                <a:solidFill>
                  <a:schemeClr val="tx1">
                    <a:lumMod val="65000"/>
                    <a:lumOff val="35000"/>
                  </a:schemeClr>
                </a:solidFill>
                <a:latin typeface="微软雅黑" panose="020B0503020204020204" charset="-122"/>
                <a:ea typeface="微软雅黑" panose="020B0503020204020204" charset="-122"/>
              </a:rPr>
              <a:t>局部坐标系，物体本身的坐标系，是一个相对的坐标系，主要进行模型空间的绘制。</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4323080" y="1349375"/>
            <a:ext cx="2640965" cy="1076325"/>
          </a:xfrm>
          <a:prstGeom prst="rect">
            <a:avLst/>
          </a:prstGeom>
          <a:noFill/>
        </p:spPr>
        <p:txBody>
          <a:bodyPr wrap="square" rtlCol="0">
            <a:spAutoFit/>
          </a:bodyPr>
          <a:p>
            <a:pPr algn="just"/>
            <a:r>
              <a:rPr lang="en-US" altLang="zh-CN" sz="1600">
                <a:solidFill>
                  <a:schemeClr val="tx1">
                    <a:lumMod val="65000"/>
                    <a:lumOff val="35000"/>
                  </a:schemeClr>
                </a:solidFill>
                <a:latin typeface="微软雅黑" panose="020B0503020204020204" charset="-122"/>
                <a:ea typeface="微软雅黑" panose="020B0503020204020204" charset="-122"/>
              </a:rPr>
              <a:t>Camera</a:t>
            </a:r>
            <a:r>
              <a:rPr lang="zh-CN" altLang="en-US" sz="1600">
                <a:solidFill>
                  <a:schemeClr val="tx1">
                    <a:lumMod val="65000"/>
                    <a:lumOff val="35000"/>
                  </a:schemeClr>
                </a:solidFill>
                <a:latin typeface="微软雅黑" panose="020B0503020204020204" charset="-122"/>
                <a:ea typeface="微软雅黑" panose="020B0503020204020204" charset="-122"/>
              </a:rPr>
              <a:t>：</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r>
              <a:rPr lang="zh-CN" altLang="en-US" sz="1600">
                <a:solidFill>
                  <a:schemeClr val="tx1">
                    <a:lumMod val="65000"/>
                    <a:lumOff val="35000"/>
                  </a:schemeClr>
                </a:solidFill>
                <a:latin typeface="微软雅黑" panose="020B0503020204020204" charset="-122"/>
                <a:ea typeface="微软雅黑" panose="020B0503020204020204" charset="-122"/>
              </a:rPr>
              <a:t>相机坐标系，以相机位置为坐标原点，相机的朝向为</a:t>
            </a:r>
            <a:r>
              <a:rPr lang="en-US" altLang="zh-CN" sz="1600">
                <a:solidFill>
                  <a:schemeClr val="tx1">
                    <a:lumMod val="65000"/>
                    <a:lumOff val="35000"/>
                  </a:schemeClr>
                </a:solidFill>
                <a:latin typeface="微软雅黑" panose="020B0503020204020204" charset="-122"/>
                <a:ea typeface="微软雅黑" panose="020B0503020204020204" charset="-122"/>
              </a:rPr>
              <a:t>Z</a:t>
            </a:r>
            <a:r>
              <a:rPr lang="zh-CN" altLang="en-US" sz="1600">
                <a:solidFill>
                  <a:schemeClr val="tx1">
                    <a:lumMod val="65000"/>
                    <a:lumOff val="35000"/>
                  </a:schemeClr>
                </a:solidFill>
                <a:latin typeface="微软雅黑" panose="020B0503020204020204" charset="-122"/>
                <a:ea typeface="微软雅黑" panose="020B0503020204020204" charset="-122"/>
              </a:rPr>
              <a:t>轴方向。</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5" name="文本框 4"/>
          <p:cNvSpPr txBox="1"/>
          <p:nvPr/>
        </p:nvSpPr>
        <p:spPr>
          <a:xfrm>
            <a:off x="6184265" y="4497705"/>
            <a:ext cx="2918460" cy="1076325"/>
          </a:xfrm>
          <a:prstGeom prst="rect">
            <a:avLst/>
          </a:prstGeom>
          <a:noFill/>
        </p:spPr>
        <p:txBody>
          <a:bodyPr wrap="square" rtlCol="0">
            <a:spAutoFit/>
          </a:bodyPr>
          <a:p>
            <a:pPr algn="just"/>
            <a:r>
              <a:rPr lang="en-US" altLang="zh-CN" sz="1600">
                <a:solidFill>
                  <a:schemeClr val="tx1">
                    <a:lumMod val="65000"/>
                    <a:lumOff val="35000"/>
                  </a:schemeClr>
                </a:solidFill>
                <a:latin typeface="微软雅黑" panose="020B0503020204020204" charset="-122"/>
                <a:ea typeface="微软雅黑" panose="020B0503020204020204" charset="-122"/>
              </a:rPr>
              <a:t>Perspective</a:t>
            </a:r>
            <a:r>
              <a:rPr lang="zh-CN" altLang="en-US" sz="1600">
                <a:solidFill>
                  <a:schemeClr val="tx1">
                    <a:lumMod val="65000"/>
                    <a:lumOff val="35000"/>
                  </a:schemeClr>
                </a:solidFill>
                <a:latin typeface="微软雅黑" panose="020B0503020204020204" charset="-122"/>
                <a:ea typeface="微软雅黑" panose="020B0503020204020204" charset="-122"/>
              </a:rPr>
              <a:t>：</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r>
              <a:rPr lang="zh-CN" altLang="en-US" sz="1600">
                <a:solidFill>
                  <a:schemeClr val="tx1">
                    <a:lumMod val="65000"/>
                    <a:lumOff val="35000"/>
                  </a:schemeClr>
                </a:solidFill>
                <a:latin typeface="微软雅黑" panose="020B0503020204020204" charset="-122"/>
                <a:ea typeface="微软雅黑" panose="020B0503020204020204" charset="-122"/>
              </a:rPr>
              <a:t>透视坐标系，三维坐标向二维平面进行映射。（</a:t>
            </a:r>
            <a:r>
              <a:rPr lang="en-US" altLang="zh-CN" sz="1600">
                <a:solidFill>
                  <a:schemeClr val="tx1">
                    <a:lumMod val="65000"/>
                    <a:lumOff val="35000"/>
                  </a:schemeClr>
                </a:solidFill>
                <a:latin typeface="微软雅黑" panose="020B0503020204020204" charset="-122"/>
                <a:ea typeface="微软雅黑" panose="020B0503020204020204" charset="-122"/>
              </a:rPr>
              <a:t>x</a:t>
            </a:r>
            <a:r>
              <a:rPr lang="zh-CN" altLang="en-US" sz="1600">
                <a:solidFill>
                  <a:schemeClr val="tx1">
                    <a:lumMod val="65000"/>
                    <a:lumOff val="35000"/>
                  </a:schemeClr>
                </a:solidFill>
                <a:latin typeface="微软雅黑" panose="020B0503020204020204" charset="-122"/>
                <a:ea typeface="微软雅黑" panose="020B0503020204020204" charset="-122"/>
              </a:rPr>
              <a:t>，</a:t>
            </a:r>
            <a:r>
              <a:rPr lang="en-US" altLang="zh-CN" sz="1600">
                <a:solidFill>
                  <a:schemeClr val="tx1">
                    <a:lumMod val="65000"/>
                    <a:lumOff val="35000"/>
                  </a:schemeClr>
                </a:solidFill>
                <a:latin typeface="微软雅黑" panose="020B0503020204020204" charset="-122"/>
                <a:ea typeface="微软雅黑" panose="020B0503020204020204" charset="-122"/>
              </a:rPr>
              <a:t>y</a:t>
            </a:r>
            <a:r>
              <a:rPr lang="zh-CN" altLang="en-US" sz="1600">
                <a:solidFill>
                  <a:schemeClr val="tx1">
                    <a:lumMod val="65000"/>
                    <a:lumOff val="35000"/>
                  </a:schemeClr>
                </a:solidFill>
                <a:latin typeface="微软雅黑" panose="020B0503020204020204" charset="-122"/>
                <a:ea typeface="微软雅黑" panose="020B0503020204020204" charset="-122"/>
              </a:rPr>
              <a:t>）的范围在</a:t>
            </a:r>
            <a:r>
              <a:rPr lang="en-US" altLang="zh-CN" sz="1600">
                <a:solidFill>
                  <a:schemeClr val="tx1">
                    <a:lumMod val="65000"/>
                    <a:lumOff val="35000"/>
                  </a:schemeClr>
                </a:solidFill>
                <a:latin typeface="微软雅黑" panose="020B0503020204020204" charset="-122"/>
                <a:ea typeface="微软雅黑" panose="020B0503020204020204" charset="-122"/>
              </a:rPr>
              <a:t>[-1,1]</a:t>
            </a:r>
            <a:r>
              <a:rPr lang="zh-CN" altLang="en-US" sz="1600">
                <a:solidFill>
                  <a:schemeClr val="tx1">
                    <a:lumMod val="65000"/>
                    <a:lumOff val="35000"/>
                  </a:schemeClr>
                </a:solidFill>
                <a:latin typeface="微软雅黑" panose="020B0503020204020204" charset="-122"/>
                <a:ea typeface="微软雅黑" panose="020B0503020204020204" charset="-122"/>
              </a:rPr>
              <a:t>，</a:t>
            </a:r>
            <a:r>
              <a:rPr lang="en-US" altLang="zh-CN" sz="1600">
                <a:solidFill>
                  <a:schemeClr val="tx1">
                    <a:lumMod val="65000"/>
                    <a:lumOff val="35000"/>
                  </a:schemeClr>
                </a:solidFill>
                <a:latin typeface="微软雅黑" panose="020B0503020204020204" charset="-122"/>
                <a:ea typeface="微软雅黑" panose="020B0503020204020204" charset="-122"/>
              </a:rPr>
              <a:t>z</a:t>
            </a:r>
            <a:r>
              <a:rPr lang="zh-CN" altLang="en-US" sz="1600">
                <a:solidFill>
                  <a:schemeClr val="tx1">
                    <a:lumMod val="65000"/>
                    <a:lumOff val="35000"/>
                  </a:schemeClr>
                </a:solidFill>
                <a:latin typeface="微软雅黑" panose="020B0503020204020204" charset="-122"/>
                <a:ea typeface="微软雅黑" panose="020B0503020204020204" charset="-122"/>
              </a:rPr>
              <a:t>的范围在</a:t>
            </a:r>
            <a:r>
              <a:rPr lang="en-US" altLang="zh-CN" sz="1600">
                <a:solidFill>
                  <a:schemeClr val="tx1">
                    <a:lumMod val="65000"/>
                    <a:lumOff val="35000"/>
                  </a:schemeClr>
                </a:solidFill>
                <a:latin typeface="微软雅黑" panose="020B0503020204020204" charset="-122"/>
                <a:ea typeface="微软雅黑" panose="020B0503020204020204" charset="-122"/>
              </a:rPr>
              <a:t>[0,1]</a:t>
            </a:r>
            <a:r>
              <a:rPr lang="zh-CN" altLang="en-US" sz="1600">
                <a:solidFill>
                  <a:schemeClr val="tx1">
                    <a:lumMod val="65000"/>
                    <a:lumOff val="35000"/>
                  </a:schemeClr>
                </a:solidFill>
                <a:latin typeface="微软雅黑" panose="020B0503020204020204" charset="-122"/>
                <a:ea typeface="微软雅黑" panose="020B0503020204020204" charset="-122"/>
              </a:rPr>
              <a:t>。</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6" name="文本框 5"/>
          <p:cNvSpPr txBox="1"/>
          <p:nvPr/>
        </p:nvSpPr>
        <p:spPr>
          <a:xfrm>
            <a:off x="2086610" y="5207635"/>
            <a:ext cx="2918460" cy="1568450"/>
          </a:xfrm>
          <a:prstGeom prst="rect">
            <a:avLst/>
          </a:prstGeom>
          <a:noFill/>
        </p:spPr>
        <p:txBody>
          <a:bodyPr wrap="square" rtlCol="0">
            <a:spAutoFit/>
          </a:bodyPr>
          <a:p>
            <a:pPr algn="just"/>
            <a:r>
              <a:rPr lang="en-US" altLang="zh-CN" sz="1600">
                <a:solidFill>
                  <a:schemeClr val="tx1">
                    <a:lumMod val="65000"/>
                    <a:lumOff val="35000"/>
                  </a:schemeClr>
                </a:solidFill>
                <a:latin typeface="微软雅黑" panose="020B0503020204020204" charset="-122"/>
                <a:ea typeface="微软雅黑" panose="020B0503020204020204" charset="-122"/>
              </a:rPr>
              <a:t>World:</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zh-CN" altLang="en-US" sz="1600">
                <a:solidFill>
                  <a:schemeClr val="tx1">
                    <a:lumMod val="65000"/>
                    <a:lumOff val="35000"/>
                  </a:schemeClr>
                </a:solidFill>
                <a:latin typeface="微软雅黑" panose="020B0503020204020204" charset="-122"/>
                <a:ea typeface="微软雅黑" panose="020B0503020204020204" charset="-122"/>
              </a:rPr>
              <a:t>世界坐标系，物体放在世界里的坐标。系统的绝对坐标系，在没有建立用户坐标系之前所有点的坐标都是以该坐标系的原点来确定的。</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8" name="文本框 7"/>
          <p:cNvSpPr txBox="1"/>
          <p:nvPr/>
        </p:nvSpPr>
        <p:spPr>
          <a:xfrm>
            <a:off x="7750175" y="1003935"/>
            <a:ext cx="2918460" cy="1568450"/>
          </a:xfrm>
          <a:prstGeom prst="rect">
            <a:avLst/>
          </a:prstGeom>
          <a:noFill/>
        </p:spPr>
        <p:txBody>
          <a:bodyPr wrap="square" rtlCol="0">
            <a:spAutoFit/>
          </a:bodyPr>
          <a:p>
            <a:pPr algn="just"/>
            <a:r>
              <a:rPr lang="en-US" altLang="zh-CN" sz="1600">
                <a:solidFill>
                  <a:schemeClr val="tx1">
                    <a:lumMod val="65000"/>
                    <a:lumOff val="35000"/>
                  </a:schemeClr>
                </a:solidFill>
                <a:latin typeface="微软雅黑" panose="020B0503020204020204" charset="-122"/>
                <a:ea typeface="微软雅黑" panose="020B0503020204020204" charset="-122"/>
              </a:rPr>
              <a:t>Screen</a:t>
            </a:r>
            <a:r>
              <a:rPr lang="zh-CN" altLang="en-US" sz="1600">
                <a:solidFill>
                  <a:schemeClr val="tx1">
                    <a:lumMod val="65000"/>
                    <a:lumOff val="35000"/>
                  </a:schemeClr>
                </a:solidFill>
                <a:latin typeface="微软雅黑" panose="020B0503020204020204" charset="-122"/>
                <a:ea typeface="微软雅黑" panose="020B0503020204020204" charset="-122"/>
              </a:rPr>
              <a:t>：</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r>
              <a:rPr lang="zh-CN" altLang="en-US" sz="1600">
                <a:solidFill>
                  <a:schemeClr val="tx1">
                    <a:lumMod val="65000"/>
                    <a:lumOff val="35000"/>
                  </a:schemeClr>
                </a:solidFill>
                <a:latin typeface="微软雅黑" panose="020B0503020204020204" charset="-122"/>
                <a:ea typeface="微软雅黑" panose="020B0503020204020204" charset="-122"/>
              </a:rPr>
              <a:t>屏幕坐标系，原点在屏幕的左上角，</a:t>
            </a:r>
            <a:r>
              <a:rPr lang="en-US" altLang="zh-CN" sz="1600">
                <a:solidFill>
                  <a:schemeClr val="tx1">
                    <a:lumMod val="65000"/>
                    <a:lumOff val="35000"/>
                  </a:schemeClr>
                </a:solidFill>
                <a:latin typeface="微软雅黑" panose="020B0503020204020204" charset="-122"/>
                <a:ea typeface="微软雅黑" panose="020B0503020204020204" charset="-122"/>
              </a:rPr>
              <a:t>x</a:t>
            </a:r>
            <a:r>
              <a:rPr lang="zh-CN" altLang="en-US" sz="1600">
                <a:solidFill>
                  <a:schemeClr val="tx1">
                    <a:lumMod val="65000"/>
                    <a:lumOff val="35000"/>
                  </a:schemeClr>
                </a:solidFill>
                <a:latin typeface="微软雅黑" panose="020B0503020204020204" charset="-122"/>
                <a:ea typeface="微软雅黑" panose="020B0503020204020204" charset="-122"/>
              </a:rPr>
              <a:t>轴朝右，</a:t>
            </a:r>
            <a:r>
              <a:rPr lang="en-US" altLang="zh-CN" sz="1600">
                <a:solidFill>
                  <a:schemeClr val="tx1">
                    <a:lumMod val="65000"/>
                    <a:lumOff val="35000"/>
                  </a:schemeClr>
                </a:solidFill>
                <a:latin typeface="微软雅黑" panose="020B0503020204020204" charset="-122"/>
                <a:ea typeface="微软雅黑" panose="020B0503020204020204" charset="-122"/>
              </a:rPr>
              <a:t>y</a:t>
            </a:r>
            <a:r>
              <a:rPr lang="zh-CN" altLang="en-US" sz="1600">
                <a:solidFill>
                  <a:schemeClr val="tx1">
                    <a:lumMod val="65000"/>
                    <a:lumOff val="35000"/>
                  </a:schemeClr>
                </a:solidFill>
                <a:latin typeface="微软雅黑" panose="020B0503020204020204" charset="-122"/>
                <a:ea typeface="微软雅黑" panose="020B0503020204020204" charset="-122"/>
              </a:rPr>
              <a:t>轴朝下。</a:t>
            </a:r>
            <a:r>
              <a:rPr lang="en-US" altLang="zh-CN" sz="1600">
                <a:solidFill>
                  <a:schemeClr val="tx1">
                    <a:lumMod val="65000"/>
                    <a:lumOff val="35000"/>
                  </a:schemeClr>
                </a:solidFill>
                <a:latin typeface="微软雅黑" panose="020B0503020204020204" charset="-122"/>
                <a:ea typeface="微软雅黑" panose="020B0503020204020204" charset="-122"/>
              </a:rPr>
              <a:t>x</a:t>
            </a:r>
            <a:r>
              <a:rPr lang="zh-CN" altLang="en-US" sz="1600">
                <a:solidFill>
                  <a:schemeClr val="tx1">
                    <a:lumMod val="65000"/>
                    <a:lumOff val="35000"/>
                  </a:schemeClr>
                </a:solidFill>
                <a:latin typeface="微软雅黑" panose="020B0503020204020204" charset="-122"/>
                <a:ea typeface="微软雅黑" panose="020B0503020204020204" charset="-122"/>
              </a:rPr>
              <a:t>的范围在</a:t>
            </a:r>
            <a:r>
              <a:rPr lang="en-US" altLang="zh-CN" sz="1600">
                <a:solidFill>
                  <a:schemeClr val="tx1">
                    <a:lumMod val="65000"/>
                    <a:lumOff val="35000"/>
                  </a:schemeClr>
                </a:solidFill>
                <a:latin typeface="微软雅黑" panose="020B0503020204020204" charset="-122"/>
                <a:ea typeface="微软雅黑" panose="020B0503020204020204" charset="-122"/>
              </a:rPr>
              <a:t>[0,xres-1]</a:t>
            </a:r>
            <a:r>
              <a:rPr lang="zh-CN" altLang="en-US" sz="1600">
                <a:solidFill>
                  <a:schemeClr val="tx1">
                    <a:lumMod val="65000"/>
                    <a:lumOff val="35000"/>
                  </a:schemeClr>
                </a:solidFill>
                <a:latin typeface="微软雅黑" panose="020B0503020204020204" charset="-122"/>
                <a:ea typeface="微软雅黑" panose="020B0503020204020204" charset="-122"/>
              </a:rPr>
              <a:t>，</a:t>
            </a:r>
            <a:r>
              <a:rPr lang="en-US" altLang="zh-CN" sz="1600">
                <a:solidFill>
                  <a:schemeClr val="tx1">
                    <a:lumMod val="65000"/>
                    <a:lumOff val="35000"/>
                  </a:schemeClr>
                </a:solidFill>
                <a:latin typeface="微软雅黑" panose="020B0503020204020204" charset="-122"/>
                <a:ea typeface="微软雅黑" panose="020B0503020204020204" charset="-122"/>
              </a:rPr>
              <a:t>y</a:t>
            </a:r>
            <a:r>
              <a:rPr lang="zh-CN" altLang="en-US" sz="1600">
                <a:solidFill>
                  <a:schemeClr val="tx1">
                    <a:lumMod val="65000"/>
                    <a:lumOff val="35000"/>
                  </a:schemeClr>
                </a:solidFill>
                <a:latin typeface="微软雅黑" panose="020B0503020204020204" charset="-122"/>
                <a:ea typeface="微软雅黑" panose="020B0503020204020204" charset="-122"/>
              </a:rPr>
              <a:t>的范围在</a:t>
            </a:r>
            <a:r>
              <a:rPr lang="en-US" altLang="zh-CN" sz="1600">
                <a:solidFill>
                  <a:schemeClr val="tx1">
                    <a:lumMod val="65000"/>
                    <a:lumOff val="35000"/>
                  </a:schemeClr>
                </a:solidFill>
                <a:latin typeface="微软雅黑" panose="020B0503020204020204" charset="-122"/>
                <a:ea typeface="微软雅黑" panose="020B0503020204020204" charset="-122"/>
              </a:rPr>
              <a:t>[0,yres-1]</a:t>
            </a:r>
            <a:r>
              <a:rPr lang="zh-CN" altLang="en-US" sz="1600">
                <a:solidFill>
                  <a:schemeClr val="tx1">
                    <a:lumMod val="65000"/>
                    <a:lumOff val="35000"/>
                  </a:schemeClr>
                </a:solidFill>
                <a:latin typeface="微软雅黑" panose="020B0503020204020204" charset="-122"/>
                <a:ea typeface="微软雅黑" panose="020B0503020204020204" charset="-122"/>
              </a:rPr>
              <a:t>。</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2050" name="手势"/>
          <p:cNvSpPr/>
          <p:nvPr/>
        </p:nvSpPr>
        <p:spPr bwMode="auto">
          <a:xfrm flipH="1">
            <a:off x="6873240" y="1916430"/>
            <a:ext cx="2758440" cy="2758440"/>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4" name="文本框 3"/>
          <p:cNvSpPr txBox="1"/>
          <p:nvPr/>
        </p:nvSpPr>
        <p:spPr>
          <a:xfrm>
            <a:off x="616585" y="1354455"/>
            <a:ext cx="3746500" cy="706755"/>
          </a:xfrm>
          <a:prstGeom prst="rect">
            <a:avLst/>
          </a:prstGeom>
          <a:noFill/>
        </p:spPr>
        <p:txBody>
          <a:bodyPr wrap="square" rtlCol="0">
            <a:spAutoFit/>
          </a:bodyPr>
          <a:p>
            <a:pPr algn="l"/>
            <a:r>
              <a:rPr lang="en-US" altLang="zh-CN" sz="2000" b="1">
                <a:solidFill>
                  <a:schemeClr val="accent1"/>
                </a:solidFill>
                <a:latin typeface="微软雅黑" panose="020B0503020204020204" charset="-122"/>
                <a:ea typeface="微软雅黑" panose="020B0503020204020204" charset="-122"/>
              </a:rPr>
              <a:t>Some basic knowledge</a:t>
            </a:r>
            <a:endParaRPr lang="zh-CN" altLang="en-US" sz="2000" b="1">
              <a:solidFill>
                <a:schemeClr val="accent1"/>
              </a:solidFill>
              <a:latin typeface="微软雅黑" panose="020B0503020204020204" charset="-122"/>
              <a:ea typeface="微软雅黑" panose="020B0503020204020204" charset="-122"/>
            </a:endParaRPr>
          </a:p>
          <a:p>
            <a:pPr algn="l"/>
            <a:endParaRPr lang="zh-CN" altLang="en-US" sz="2000" b="1">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616585" y="1978025"/>
            <a:ext cx="5183505" cy="2061210"/>
          </a:xfrm>
          <a:prstGeom prst="rect">
            <a:avLst/>
          </a:prstGeom>
          <a:noFill/>
        </p:spPr>
        <p:txBody>
          <a:bodyPr wrap="square" rtlCol="0">
            <a:spAutoFit/>
          </a:bodyPr>
          <a:p>
            <a:pPr algn="just"/>
            <a:r>
              <a:rPr lang="en-US" altLang="zh-CN" sz="1600">
                <a:solidFill>
                  <a:schemeClr val="tx1">
                    <a:lumMod val="65000"/>
                    <a:lumOff val="35000"/>
                  </a:schemeClr>
                </a:solidFill>
                <a:latin typeface="微软雅黑" panose="020B0503020204020204" charset="-122"/>
                <a:ea typeface="微软雅黑" panose="020B0503020204020204" charset="-122"/>
              </a:rPr>
              <a:t>3D</a:t>
            </a:r>
            <a:r>
              <a:rPr lang="zh-CN" altLang="en-US" sz="1600">
                <a:solidFill>
                  <a:schemeClr val="tx1">
                    <a:lumMod val="65000"/>
                    <a:lumOff val="35000"/>
                  </a:schemeClr>
                </a:solidFill>
                <a:latin typeface="微软雅黑" panose="020B0503020204020204" charset="-122"/>
                <a:ea typeface="微软雅黑" panose="020B0503020204020204" charset="-122"/>
              </a:rPr>
              <a:t>物体从三维坐标映射到</a:t>
            </a:r>
            <a:r>
              <a:rPr lang="en-US" altLang="zh-CN" sz="1600">
                <a:solidFill>
                  <a:schemeClr val="tx1">
                    <a:lumMod val="65000"/>
                    <a:lumOff val="35000"/>
                  </a:schemeClr>
                </a:solidFill>
                <a:latin typeface="微软雅黑" panose="020B0503020204020204" charset="-122"/>
                <a:ea typeface="微软雅黑" panose="020B0503020204020204" charset="-122"/>
              </a:rPr>
              <a:t>2D</a:t>
            </a:r>
            <a:r>
              <a:rPr lang="zh-CN" altLang="en-US" sz="1600">
                <a:solidFill>
                  <a:schemeClr val="tx1">
                    <a:lumMod val="65000"/>
                    <a:lumOff val="35000"/>
                  </a:schemeClr>
                </a:solidFill>
                <a:latin typeface="微软雅黑" panose="020B0503020204020204" charset="-122"/>
                <a:ea typeface="微软雅黑" panose="020B0503020204020204" charset="-122"/>
              </a:rPr>
              <a:t>屏幕上，需要经过上面一系列的坐标系的变换。</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r>
              <a:rPr lang="zh-CN" altLang="en-US" sz="1600">
                <a:solidFill>
                  <a:schemeClr val="tx1">
                    <a:lumMod val="65000"/>
                    <a:lumOff val="35000"/>
                  </a:schemeClr>
                </a:solidFill>
                <a:latin typeface="微软雅黑" panose="020B0503020204020204" charset="-122"/>
                <a:ea typeface="微软雅黑" panose="020B0503020204020204" charset="-122"/>
              </a:rPr>
              <a:t>物体的位移、缩放、旋转会改变它的世界坐标，不会改变它的</a:t>
            </a:r>
            <a:r>
              <a:rPr lang="en-US" altLang="zh-CN" sz="1600">
                <a:solidFill>
                  <a:schemeClr val="tx1">
                    <a:lumMod val="65000"/>
                    <a:lumOff val="35000"/>
                  </a:schemeClr>
                </a:solidFill>
                <a:latin typeface="微软雅黑" panose="020B0503020204020204" charset="-122"/>
                <a:ea typeface="微软雅黑" panose="020B0503020204020204" charset="-122"/>
              </a:rPr>
              <a:t>model</a:t>
            </a:r>
            <a:r>
              <a:rPr lang="zh-CN" altLang="en-US" sz="1600">
                <a:solidFill>
                  <a:schemeClr val="tx1">
                    <a:lumMod val="65000"/>
                    <a:lumOff val="35000"/>
                  </a:schemeClr>
                </a:solidFill>
                <a:latin typeface="微软雅黑" panose="020B0503020204020204" charset="-122"/>
                <a:ea typeface="微软雅黑" panose="020B0503020204020204" charset="-122"/>
              </a:rPr>
              <a:t>坐标。</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r>
              <a:rPr lang="zh-CN" altLang="en-US" sz="1600">
                <a:solidFill>
                  <a:schemeClr val="tx1">
                    <a:lumMod val="65000"/>
                    <a:lumOff val="35000"/>
                  </a:schemeClr>
                </a:solidFill>
                <a:latin typeface="微软雅黑" panose="020B0503020204020204" charset="-122"/>
                <a:ea typeface="微软雅黑" panose="020B0503020204020204" charset="-122"/>
              </a:rPr>
              <a:t>在</a:t>
            </a:r>
            <a:r>
              <a:rPr lang="en-US" altLang="zh-CN" sz="1600">
                <a:solidFill>
                  <a:schemeClr val="tx1">
                    <a:lumMod val="65000"/>
                    <a:lumOff val="35000"/>
                  </a:schemeClr>
                </a:solidFill>
                <a:latin typeface="微软雅黑" panose="020B0503020204020204" charset="-122"/>
                <a:ea typeface="微软雅黑" panose="020B0503020204020204" charset="-122"/>
              </a:rPr>
              <a:t>model</a:t>
            </a:r>
            <a:r>
              <a:rPr lang="zh-CN" altLang="en-US" sz="1600">
                <a:solidFill>
                  <a:schemeClr val="tx1">
                    <a:lumMod val="65000"/>
                    <a:lumOff val="35000"/>
                  </a:schemeClr>
                </a:solidFill>
                <a:latin typeface="微软雅黑" panose="020B0503020204020204" charset="-122"/>
                <a:ea typeface="微软雅黑" panose="020B0503020204020204" charset="-122"/>
              </a:rPr>
              <a:t>、</a:t>
            </a:r>
            <a:r>
              <a:rPr lang="en-US" altLang="zh-CN" sz="1600">
                <a:solidFill>
                  <a:schemeClr val="tx1">
                    <a:lumMod val="65000"/>
                    <a:lumOff val="35000"/>
                  </a:schemeClr>
                </a:solidFill>
                <a:latin typeface="微软雅黑" panose="020B0503020204020204" charset="-122"/>
                <a:ea typeface="微软雅黑" panose="020B0503020204020204" charset="-122"/>
              </a:rPr>
              <a:t>world</a:t>
            </a:r>
            <a:r>
              <a:rPr lang="zh-CN" altLang="en-US" sz="1600">
                <a:solidFill>
                  <a:schemeClr val="tx1">
                    <a:lumMod val="65000"/>
                    <a:lumOff val="35000"/>
                  </a:schemeClr>
                </a:solidFill>
                <a:latin typeface="微软雅黑" panose="020B0503020204020204" charset="-122"/>
                <a:ea typeface="微软雅黑" panose="020B0503020204020204" charset="-122"/>
              </a:rPr>
              <a:t>、</a:t>
            </a:r>
            <a:r>
              <a:rPr lang="en-US" altLang="zh-CN" sz="1600">
                <a:solidFill>
                  <a:schemeClr val="tx1">
                    <a:lumMod val="65000"/>
                    <a:lumOff val="35000"/>
                  </a:schemeClr>
                </a:solidFill>
                <a:latin typeface="微软雅黑" panose="020B0503020204020204" charset="-122"/>
                <a:ea typeface="微软雅黑" panose="020B0503020204020204" charset="-122"/>
              </a:rPr>
              <a:t>camera</a:t>
            </a:r>
            <a:r>
              <a:rPr lang="zh-CN" altLang="en-US" sz="1600">
                <a:solidFill>
                  <a:schemeClr val="tx1">
                    <a:lumMod val="65000"/>
                    <a:lumOff val="35000"/>
                  </a:schemeClr>
                </a:solidFill>
                <a:latin typeface="微软雅黑" panose="020B0503020204020204" charset="-122"/>
                <a:ea typeface="微软雅黑" panose="020B0503020204020204" charset="-122"/>
              </a:rPr>
              <a:t>坐标系下，</a:t>
            </a:r>
            <a:r>
              <a:rPr lang="en-US" altLang="zh-CN" sz="1600">
                <a:solidFill>
                  <a:schemeClr val="tx1">
                    <a:lumMod val="65000"/>
                    <a:lumOff val="35000"/>
                  </a:schemeClr>
                </a:solidFill>
                <a:latin typeface="微软雅黑" panose="020B0503020204020204" charset="-122"/>
                <a:ea typeface="微软雅黑" panose="020B0503020204020204" charset="-122"/>
              </a:rPr>
              <a:t>X</a:t>
            </a:r>
            <a:r>
              <a:rPr lang="zh-CN" altLang="en-US" sz="1600">
                <a:solidFill>
                  <a:schemeClr val="tx1">
                    <a:lumMod val="65000"/>
                    <a:lumOff val="35000"/>
                  </a:schemeClr>
                </a:solidFill>
                <a:latin typeface="微软雅黑" panose="020B0503020204020204" charset="-122"/>
                <a:ea typeface="微软雅黑" panose="020B0503020204020204" charset="-122"/>
              </a:rPr>
              <a:t>，</a:t>
            </a:r>
            <a:r>
              <a:rPr lang="en-US" altLang="zh-CN" sz="1600">
                <a:solidFill>
                  <a:schemeClr val="tx1">
                    <a:lumMod val="65000"/>
                    <a:lumOff val="35000"/>
                  </a:schemeClr>
                </a:solidFill>
                <a:latin typeface="微软雅黑" panose="020B0503020204020204" charset="-122"/>
                <a:ea typeface="微软雅黑" panose="020B0503020204020204" charset="-122"/>
              </a:rPr>
              <a:t>Y</a:t>
            </a:r>
            <a:r>
              <a:rPr lang="zh-CN" altLang="en-US" sz="1600">
                <a:solidFill>
                  <a:schemeClr val="tx1">
                    <a:lumMod val="65000"/>
                    <a:lumOff val="35000"/>
                  </a:schemeClr>
                </a:solidFill>
                <a:latin typeface="微软雅黑" panose="020B0503020204020204" charset="-122"/>
                <a:ea typeface="微软雅黑" panose="020B0503020204020204" charset="-122"/>
              </a:rPr>
              <a:t>，</a:t>
            </a:r>
            <a:r>
              <a:rPr lang="en-US" altLang="zh-CN" sz="1600">
                <a:solidFill>
                  <a:schemeClr val="tx1">
                    <a:lumMod val="65000"/>
                    <a:lumOff val="35000"/>
                  </a:schemeClr>
                </a:solidFill>
                <a:latin typeface="微软雅黑" panose="020B0503020204020204" charset="-122"/>
                <a:ea typeface="微软雅黑" panose="020B0503020204020204" charset="-122"/>
              </a:rPr>
              <a:t>Z</a:t>
            </a:r>
            <a:r>
              <a:rPr lang="zh-CN" altLang="en-US" sz="1600">
                <a:solidFill>
                  <a:schemeClr val="tx1">
                    <a:lumMod val="65000"/>
                    <a:lumOff val="35000"/>
                  </a:schemeClr>
                </a:solidFill>
                <a:latin typeface="微软雅黑" panose="020B0503020204020204" charset="-122"/>
                <a:ea typeface="微软雅黑" panose="020B0503020204020204" charset="-122"/>
              </a:rPr>
              <a:t>的范围都是无穷大，但是坐标系的基准不一样。</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6" name="文本框 5"/>
          <p:cNvSpPr txBox="1"/>
          <p:nvPr/>
        </p:nvSpPr>
        <p:spPr>
          <a:xfrm>
            <a:off x="616585" y="4674870"/>
            <a:ext cx="3746500" cy="706755"/>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从</a:t>
            </a:r>
            <a:r>
              <a:rPr lang="en-US" altLang="zh-CN" sz="2000" b="1">
                <a:solidFill>
                  <a:schemeClr val="accent1"/>
                </a:solidFill>
                <a:latin typeface="微软雅黑" panose="020B0503020204020204" charset="-122"/>
                <a:ea typeface="微软雅黑" panose="020B0503020204020204" charset="-122"/>
              </a:rPr>
              <a:t>model</a:t>
            </a:r>
            <a:r>
              <a:rPr lang="zh-CN" altLang="en-US" sz="2000" b="1">
                <a:solidFill>
                  <a:schemeClr val="accent1"/>
                </a:solidFill>
                <a:latin typeface="微软雅黑" panose="020B0503020204020204" charset="-122"/>
                <a:ea typeface="微软雅黑" panose="020B0503020204020204" charset="-122"/>
              </a:rPr>
              <a:t>变换到</a:t>
            </a:r>
            <a:r>
              <a:rPr lang="en-US" altLang="zh-CN" sz="2000" b="1">
                <a:solidFill>
                  <a:schemeClr val="accent1"/>
                </a:solidFill>
                <a:latin typeface="微软雅黑" panose="020B0503020204020204" charset="-122"/>
                <a:ea typeface="微软雅黑" panose="020B0503020204020204" charset="-122"/>
              </a:rPr>
              <a:t>world</a:t>
            </a:r>
            <a:endParaRPr lang="zh-CN" altLang="en-US" sz="2000" b="1">
              <a:solidFill>
                <a:schemeClr val="accent1"/>
              </a:solidFill>
              <a:latin typeface="微软雅黑" panose="020B0503020204020204" charset="-122"/>
              <a:ea typeface="微软雅黑" panose="020B0503020204020204" charset="-122"/>
            </a:endParaRPr>
          </a:p>
          <a:p>
            <a:pPr algn="l"/>
            <a:endParaRPr lang="zh-CN" altLang="en-US" sz="2000" b="1">
              <a:solidFill>
                <a:schemeClr val="accent1"/>
              </a:solidFill>
              <a:latin typeface="微软雅黑" panose="020B0503020204020204" charset="-122"/>
              <a:ea typeface="微软雅黑" panose="020B0503020204020204" charset="-122"/>
            </a:endParaRPr>
          </a:p>
        </p:txBody>
      </p:sp>
      <p:sp>
        <p:nvSpPr>
          <p:cNvPr id="7" name="文本框 6"/>
          <p:cNvSpPr txBox="1"/>
          <p:nvPr/>
        </p:nvSpPr>
        <p:spPr>
          <a:xfrm>
            <a:off x="616585" y="5221605"/>
            <a:ext cx="5183505" cy="829945"/>
          </a:xfrm>
          <a:prstGeom prst="rect">
            <a:avLst/>
          </a:prstGeom>
          <a:noFill/>
        </p:spPr>
        <p:txBody>
          <a:bodyPr wrap="square" rtlCol="0">
            <a:spAutoFit/>
          </a:bodyPr>
          <a:p>
            <a:pPr algn="just"/>
            <a:r>
              <a:rPr lang="zh-CN" altLang="en-US" sz="1600">
                <a:solidFill>
                  <a:schemeClr val="tx1">
                    <a:lumMod val="65000"/>
                    <a:lumOff val="35000"/>
                  </a:schemeClr>
                </a:solidFill>
                <a:latin typeface="微软雅黑" panose="020B0503020204020204" charset="-122"/>
                <a:ea typeface="微软雅黑" panose="020B0503020204020204" charset="-122"/>
              </a:rPr>
              <a:t>从模型本身的相对坐标变换到世界坐标，就是平移、旋转和缩放。</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8" name="文本框 7"/>
          <p:cNvSpPr txBox="1"/>
          <p:nvPr/>
        </p:nvSpPr>
        <p:spPr>
          <a:xfrm>
            <a:off x="616585" y="5808345"/>
            <a:ext cx="5183505" cy="1322070"/>
          </a:xfrm>
          <a:prstGeom prst="rect">
            <a:avLst/>
          </a:prstGeom>
          <a:noFill/>
        </p:spPr>
        <p:txBody>
          <a:bodyPr wrap="square" rtlCol="0">
            <a:spAutoFit/>
          </a:bodyPr>
          <a:p>
            <a:pPr algn="just"/>
            <a:r>
              <a:rPr lang="zh-CN" altLang="en-US" sz="1600" b="1">
                <a:solidFill>
                  <a:schemeClr val="tx1">
                    <a:lumMod val="65000"/>
                    <a:lumOff val="35000"/>
                  </a:schemeClr>
                </a:solidFill>
                <a:latin typeface="微软雅黑" panose="020B0503020204020204" charset="-122"/>
                <a:ea typeface="微软雅黑" panose="020B0503020204020204" charset="-122"/>
              </a:rPr>
              <a:t>平移：</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defRPr/>
            </a:pP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每次摁下键盘方向上下键改变pos</a:t>
            </a: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平移操作即改变camera中eye位置，即改变坐标变换中view矩阵</a:t>
            </a:r>
            <a:endParaRPr sz="1600" dirty="0">
              <a:latin typeface="微软雅黑" panose="020B0503020204020204" charset="-122"/>
              <a:ea typeface="微软雅黑" panose="020B0503020204020204" charset="-122"/>
              <a:sym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
        <p:nvSpPr>
          <p:cNvPr id="9" name="文本框 8"/>
          <p:cNvSpPr txBox="1"/>
          <p:nvPr/>
        </p:nvSpPr>
        <p:spPr>
          <a:xfrm>
            <a:off x="6368415" y="5221605"/>
            <a:ext cx="5183505" cy="2061210"/>
          </a:xfrm>
          <a:prstGeom prst="rect">
            <a:avLst/>
          </a:prstGeom>
          <a:noFill/>
        </p:spPr>
        <p:txBody>
          <a:bodyPr wrap="square" rtlCol="0">
            <a:spAutoFit/>
          </a:bodyPr>
          <a:p>
            <a:pPr algn="just"/>
            <a:r>
              <a:rPr lang="zh-CN" altLang="en-US" sz="1600" b="1">
                <a:solidFill>
                  <a:schemeClr val="tx1">
                    <a:lumMod val="65000"/>
                    <a:lumOff val="35000"/>
                  </a:schemeClr>
                </a:solidFill>
                <a:latin typeface="微软雅黑" panose="020B0503020204020204" charset="-122"/>
                <a:ea typeface="微软雅黑" panose="020B0503020204020204" charset="-122"/>
              </a:rPr>
              <a:t>旋转：</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defRPr/>
            </a:pP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每次摁下键盘方向左右键改变alpha</a:t>
            </a: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旋转改变world坐标系</a:t>
            </a: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lang="zh-CN"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在本项目中，设其绕</a:t>
            </a:r>
            <a:r>
              <a:rPr lang="en-US" altLang="zh-CN"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(-1,0.5,1)</a:t>
            </a: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旋转</a:t>
            </a:r>
            <a:endPar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       先旋转两次使旋转轴与坐标轴重合，再绕坐标轴旋转</a:t>
            </a:r>
            <a:r>
              <a:rPr lang="en-US" altLang="zh-CN"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alpha</a:t>
            </a: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角度，再乘上旋转逆矩阵，将旋转轴转回来。</a:t>
            </a:r>
            <a:endParaRPr sz="1600" dirty="0">
              <a:latin typeface="微软雅黑" panose="020B0503020204020204" charset="-122"/>
              <a:ea typeface="微软雅黑" panose="020B0503020204020204" charset="-122"/>
              <a:sym typeface="微软雅黑" panose="020B0503020204020204" charset="-122"/>
            </a:endParaRPr>
          </a:p>
          <a:p>
            <a:pPr>
              <a:defRPr/>
            </a:pPr>
            <a:endParaRPr sz="1600" dirty="0">
              <a:latin typeface="微软雅黑" panose="020B0503020204020204" charset="-122"/>
              <a:ea typeface="微软雅黑" panose="020B0503020204020204" charset="-122"/>
              <a:sym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2050" name="手势"/>
          <p:cNvSpPr/>
          <p:nvPr/>
        </p:nvSpPr>
        <p:spPr bwMode="auto">
          <a:xfrm flipH="1">
            <a:off x="6873240" y="1916430"/>
            <a:ext cx="2758440" cy="2758440"/>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4" name="文本框 3"/>
          <p:cNvSpPr txBox="1"/>
          <p:nvPr/>
        </p:nvSpPr>
        <p:spPr>
          <a:xfrm>
            <a:off x="577850" y="1076325"/>
            <a:ext cx="3746500" cy="706755"/>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从</a:t>
            </a:r>
            <a:r>
              <a:rPr lang="en-US" altLang="zh-CN" sz="2000" b="1">
                <a:solidFill>
                  <a:schemeClr val="accent1"/>
                </a:solidFill>
                <a:latin typeface="微软雅黑" panose="020B0503020204020204" charset="-122"/>
                <a:ea typeface="微软雅黑" panose="020B0503020204020204" charset="-122"/>
              </a:rPr>
              <a:t>world</a:t>
            </a:r>
            <a:r>
              <a:rPr lang="zh-CN" altLang="en-US" sz="2000" b="1">
                <a:solidFill>
                  <a:schemeClr val="accent1"/>
                </a:solidFill>
                <a:latin typeface="微软雅黑" panose="020B0503020204020204" charset="-122"/>
                <a:ea typeface="微软雅黑" panose="020B0503020204020204" charset="-122"/>
              </a:rPr>
              <a:t>变换到</a:t>
            </a:r>
            <a:r>
              <a:rPr lang="en-US" altLang="zh-CN" sz="2000" b="1">
                <a:solidFill>
                  <a:schemeClr val="accent1"/>
                </a:solidFill>
                <a:latin typeface="微软雅黑" panose="020B0503020204020204" charset="-122"/>
                <a:ea typeface="微软雅黑" panose="020B0503020204020204" charset="-122"/>
              </a:rPr>
              <a:t>camera</a:t>
            </a:r>
            <a:endParaRPr lang="zh-CN" altLang="en-US" sz="2000" b="1">
              <a:solidFill>
                <a:schemeClr val="accent1"/>
              </a:solidFill>
              <a:latin typeface="微软雅黑" panose="020B0503020204020204" charset="-122"/>
              <a:ea typeface="微软雅黑" panose="020B0503020204020204" charset="-122"/>
            </a:endParaRPr>
          </a:p>
          <a:p>
            <a:pPr algn="l"/>
            <a:endParaRPr lang="zh-CN" altLang="en-US" sz="2000" b="1">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578485" y="1612900"/>
            <a:ext cx="6294755" cy="5262245"/>
          </a:xfrm>
          <a:prstGeom prst="rect">
            <a:avLst/>
          </a:prstGeom>
          <a:noFill/>
        </p:spPr>
        <p:txBody>
          <a:bodyPr wrap="square" rtlCol="0">
            <a:spAutoFit/>
          </a:bodyPr>
          <a:p>
            <a:pPr algn="just"/>
            <a:r>
              <a:rPr lang="zh-CN" altLang="en-US" sz="1600">
                <a:solidFill>
                  <a:schemeClr val="tx1">
                    <a:lumMod val="65000"/>
                    <a:lumOff val="35000"/>
                  </a:schemeClr>
                </a:solidFill>
                <a:latin typeface="微软雅黑" panose="020B0503020204020204" charset="-122"/>
                <a:ea typeface="微软雅黑" panose="020B0503020204020204" charset="-122"/>
              </a:rPr>
              <a:t>相机也是世界里的物体，假定相机的中心点在世界里的位置是</a:t>
            </a:r>
            <a:r>
              <a:rPr lang="en-US" altLang="zh-CN" sz="1600">
                <a:solidFill>
                  <a:schemeClr val="tx1">
                    <a:lumMod val="65000"/>
                    <a:lumOff val="35000"/>
                  </a:schemeClr>
                </a:solidFill>
                <a:latin typeface="微软雅黑" panose="020B0503020204020204" charset="-122"/>
                <a:ea typeface="微软雅黑" panose="020B0503020204020204" charset="-122"/>
              </a:rPr>
              <a:t>C（Cx, Cy, Cz）</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en-US" altLang="zh-CN" sz="1600">
                <a:solidFill>
                  <a:schemeClr val="tx1">
                    <a:lumMod val="65000"/>
                    <a:lumOff val="35000"/>
                  </a:schemeClr>
                </a:solidFill>
                <a:latin typeface="微软雅黑" panose="020B0503020204020204" charset="-122"/>
                <a:ea typeface="微软雅黑" panose="020B0503020204020204" charset="-122"/>
              </a:rPr>
              <a:t>相机正在看着某个方向，我们假定相机正在看的点的位置是I（Ix, Iy, Iz）</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en-US" altLang="zh-CN" sz="1600">
                <a:solidFill>
                  <a:schemeClr val="tx1">
                    <a:lumMod val="65000"/>
                    <a:lumOff val="35000"/>
                  </a:schemeClr>
                </a:solidFill>
                <a:latin typeface="微软雅黑" panose="020B0503020204020204" charset="-122"/>
                <a:ea typeface="微软雅黑" panose="020B0503020204020204" charset="-122"/>
              </a:rPr>
              <a:t>那么，相机的Z轴就是它看的方向的向量，即CI向量，也就是I - C = （Ix-Cx, Iy-Cy, Iz-Cz），我们将其标准化得到Z轴单位向量。</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en-US" altLang="zh-CN" sz="1600">
                <a:solidFill>
                  <a:schemeClr val="tx1">
                    <a:lumMod val="65000"/>
                    <a:lumOff val="35000"/>
                  </a:schemeClr>
                </a:solidFill>
                <a:latin typeface="微软雅黑" panose="020B0503020204020204" charset="-122"/>
                <a:ea typeface="微软雅黑" panose="020B0503020204020204" charset="-122"/>
              </a:rPr>
              <a:t>然后我们取世界坐标系里的up向量（0，1，0）</a:t>
            </a:r>
            <a:r>
              <a:rPr lang="zh-CN" altLang="en-US" sz="1600">
                <a:solidFill>
                  <a:schemeClr val="tx1">
                    <a:lumMod val="65000"/>
                    <a:lumOff val="35000"/>
                  </a:schemeClr>
                </a:solidFill>
                <a:latin typeface="微软雅黑" panose="020B0503020204020204" charset="-122"/>
                <a:ea typeface="微软雅黑" panose="020B0503020204020204" charset="-122"/>
              </a:rPr>
              <a:t>，</a:t>
            </a:r>
            <a:r>
              <a:rPr lang="en-US" altLang="zh-CN" sz="1600">
                <a:solidFill>
                  <a:schemeClr val="tx1">
                    <a:lumMod val="65000"/>
                    <a:lumOff val="35000"/>
                  </a:schemeClr>
                </a:solidFill>
                <a:latin typeface="微软雅黑" panose="020B0503020204020204" charset="-122"/>
                <a:ea typeface="微软雅黑" panose="020B0503020204020204" charset="-122"/>
              </a:rPr>
              <a:t>up' = up - (up·Z)Z</a:t>
            </a:r>
            <a:r>
              <a:rPr lang="zh-CN" altLang="en-US" sz="1600">
                <a:solidFill>
                  <a:schemeClr val="tx1">
                    <a:lumMod val="65000"/>
                    <a:lumOff val="35000"/>
                  </a:schemeClr>
                </a:solidFill>
                <a:latin typeface="微软雅黑" panose="020B0503020204020204" charset="-122"/>
                <a:ea typeface="微软雅黑" panose="020B0503020204020204" charset="-122"/>
              </a:rPr>
              <a:t>，</a:t>
            </a:r>
            <a:r>
              <a:rPr lang="en-US" altLang="zh-CN" sz="1600">
                <a:solidFill>
                  <a:schemeClr val="tx1">
                    <a:lumMod val="65000"/>
                    <a:lumOff val="35000"/>
                  </a:schemeClr>
                </a:solidFill>
                <a:latin typeface="微软雅黑" panose="020B0503020204020204" charset="-122"/>
                <a:ea typeface="微软雅黑" panose="020B0503020204020204" charset="-122"/>
              </a:rPr>
              <a:t>将up'标准化得到Y，Y×Z = X</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zh-CN" altLang="en-US" sz="1600" b="1">
                <a:solidFill>
                  <a:schemeClr val="tx1">
                    <a:lumMod val="65000"/>
                    <a:lumOff val="35000"/>
                  </a:schemeClr>
                </a:solidFill>
                <a:latin typeface="微软雅黑" panose="020B0503020204020204" charset="-122"/>
                <a:ea typeface="微软雅黑" panose="020B0503020204020204" charset="-122"/>
              </a:rPr>
              <a:t>构造坐标系转换的变换矩阵：</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en-US" altLang="zh-CN" sz="1600">
                <a:solidFill>
                  <a:schemeClr val="tx1">
                    <a:lumMod val="65000"/>
                    <a:lumOff val="35000"/>
                  </a:schemeClr>
                </a:solidFill>
                <a:latin typeface="微软雅黑" panose="020B0503020204020204" charset="-122"/>
                <a:ea typeface="微软雅黑" panose="020B0503020204020204" charset="-122"/>
              </a:rPr>
              <a:t>1）世界坐标系中，相机原点为（Cx, Cy, Cz），在相机坐标系中为（0，0，0）</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en-US" altLang="zh-CN" sz="1600">
                <a:solidFill>
                  <a:schemeClr val="tx1">
                    <a:lumMod val="65000"/>
                    <a:lumOff val="35000"/>
                  </a:schemeClr>
                </a:solidFill>
                <a:latin typeface="微软雅黑" panose="020B0503020204020204" charset="-122"/>
                <a:ea typeface="微软雅黑" panose="020B0503020204020204" charset="-122"/>
              </a:rPr>
              <a:t>所以，（0, 0, 0） = Xiw*（Cx, Cy, Cz）</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en-US" altLang="zh-CN" sz="1600">
                <a:solidFill>
                  <a:schemeClr val="tx1">
                    <a:lumMod val="65000"/>
                    <a:lumOff val="35000"/>
                  </a:schemeClr>
                </a:solidFill>
                <a:latin typeface="微软雅黑" panose="020B0503020204020204" charset="-122"/>
                <a:ea typeface="微软雅黑" panose="020B0503020204020204" charset="-122"/>
              </a:rPr>
              <a:t>2）世界坐标系中，相机的三个轴为X+C（Xx+Cx, Xy+Cy, Xz+Cz）, Y+C（Yx+Cx, Yy+Cy, Yz+Cz）, Z+C（Zx+Cx, Zy+Cy, Zz+Cz），但在相机坐标系下为（1，0，0），（0，1，0），（0，0，1）</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en-US" altLang="zh-CN" sz="1600">
                <a:solidFill>
                  <a:schemeClr val="tx1">
                    <a:lumMod val="65000"/>
                    <a:lumOff val="35000"/>
                  </a:schemeClr>
                </a:solidFill>
                <a:latin typeface="微软雅黑" panose="020B0503020204020204" charset="-122"/>
                <a:ea typeface="微软雅黑" panose="020B0503020204020204" charset="-122"/>
              </a:rPr>
              <a:t>所以</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en-US" altLang="zh-CN" sz="1600">
                <a:solidFill>
                  <a:schemeClr val="tx1">
                    <a:lumMod val="65000"/>
                    <a:lumOff val="35000"/>
                  </a:schemeClr>
                </a:solidFill>
                <a:latin typeface="微软雅黑" panose="020B0503020204020204" charset="-122"/>
                <a:ea typeface="微软雅黑" panose="020B0503020204020204" charset="-122"/>
              </a:rPr>
              <a:t>（1, 0, 0） = Xiw*（Xx+Cx, Xy+Cy, Xz+Cz）</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en-US" altLang="zh-CN" sz="1600">
                <a:solidFill>
                  <a:schemeClr val="tx1">
                    <a:lumMod val="65000"/>
                    <a:lumOff val="35000"/>
                  </a:schemeClr>
                </a:solidFill>
                <a:latin typeface="微软雅黑" panose="020B0503020204020204" charset="-122"/>
                <a:ea typeface="微软雅黑" panose="020B0503020204020204" charset="-122"/>
              </a:rPr>
              <a:t>（0, 1, 0） = Xiw*（Yx+Cx, Yy+Cy, Yz+Cz）</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en-US" altLang="zh-CN" sz="1600">
                <a:solidFill>
                  <a:schemeClr val="tx1">
                    <a:lumMod val="65000"/>
                    <a:lumOff val="35000"/>
                  </a:schemeClr>
                </a:solidFill>
                <a:latin typeface="微软雅黑" panose="020B0503020204020204" charset="-122"/>
                <a:ea typeface="微软雅黑" panose="020B0503020204020204" charset="-122"/>
              </a:rPr>
              <a:t>（0, 0, 1） = Xiw*（Zx+Cx, Zy+Cy, Zz+Cz）</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r>
              <a:rPr lang="en-US" altLang="zh-CN" sz="1600">
                <a:solidFill>
                  <a:schemeClr val="tx1">
                    <a:lumMod val="65000"/>
                    <a:lumOff val="35000"/>
                  </a:schemeClr>
                </a:solidFill>
                <a:latin typeface="微软雅黑" panose="020B0503020204020204" charset="-122"/>
                <a:ea typeface="微软雅黑" panose="020B0503020204020204" charset="-122"/>
              </a:rPr>
              <a:t>结合上面2步的四个式子，可以求出Xiw</a:t>
            </a:r>
            <a:endParaRPr lang="en-US" altLang="zh-CN" sz="1600">
              <a:solidFill>
                <a:schemeClr val="tx1">
                  <a:lumMod val="65000"/>
                  <a:lumOff val="35000"/>
                </a:schemeClr>
              </a:solidFill>
              <a:latin typeface="微软雅黑" panose="020B0503020204020204" charset="-122"/>
              <a:ea typeface="微软雅黑" panose="020B0503020204020204" charset="-122"/>
            </a:endParaRPr>
          </a:p>
        </p:txBody>
      </p:sp>
      <p:pic>
        <p:nvPicPr>
          <p:cNvPr id="6" name="图片 5" descr="7943693-1c892f6d46faf788[1]"/>
          <p:cNvPicPr>
            <a:picLocks noChangeAspect="1"/>
          </p:cNvPicPr>
          <p:nvPr/>
        </p:nvPicPr>
        <p:blipFill>
          <a:blip r:embed="rId1"/>
          <a:stretch>
            <a:fillRect/>
          </a:stretch>
        </p:blipFill>
        <p:spPr>
          <a:xfrm>
            <a:off x="4639945" y="1916430"/>
            <a:ext cx="6071870" cy="3213100"/>
          </a:xfrm>
          <a:prstGeom prst="rect">
            <a:avLst/>
          </a:prstGeom>
        </p:spPr>
      </p:pic>
      <p:sp>
        <p:nvSpPr>
          <p:cNvPr id="7" name="文本框 6"/>
          <p:cNvSpPr txBox="1"/>
          <p:nvPr/>
        </p:nvSpPr>
        <p:spPr>
          <a:xfrm>
            <a:off x="6978015" y="5868035"/>
            <a:ext cx="4040505" cy="583565"/>
          </a:xfrm>
          <a:prstGeom prst="rect">
            <a:avLst/>
          </a:prstGeom>
          <a:noFill/>
        </p:spPr>
        <p:txBody>
          <a:bodyPr wrap="square" rtlCol="0">
            <a:spAutoFit/>
          </a:bodyPr>
          <a:p>
            <a:r>
              <a:rPr lang="zh-CN" altLang="en-US" sz="16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先把坐标系移动到相机的原点处，然后再旋转来调整到相机的</a:t>
            </a:r>
            <a:r>
              <a:rPr lang="en-US" altLang="zh-CN" sz="16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X</a:t>
            </a:r>
            <a:r>
              <a:rPr lang="zh-CN" altLang="en-US" sz="16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Y</a:t>
            </a:r>
            <a:r>
              <a:rPr lang="zh-CN" altLang="en-US" sz="16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Z</a:t>
            </a:r>
            <a:r>
              <a:rPr lang="zh-CN" altLang="en-US" sz="16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轴</a:t>
            </a:r>
            <a:endParaRPr lang="zh-CN" altLang="en-US" sz="16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076325"/>
            <a:ext cx="3746500" cy="706755"/>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从</a:t>
            </a:r>
            <a:r>
              <a:rPr lang="en-US" altLang="zh-CN" sz="2000" b="1">
                <a:solidFill>
                  <a:schemeClr val="accent1"/>
                </a:solidFill>
                <a:latin typeface="微软雅黑" panose="020B0503020204020204" charset="-122"/>
                <a:ea typeface="微软雅黑" panose="020B0503020204020204" charset="-122"/>
              </a:rPr>
              <a:t>camera</a:t>
            </a:r>
            <a:r>
              <a:rPr lang="zh-CN" altLang="en-US" sz="2000" b="1">
                <a:solidFill>
                  <a:schemeClr val="accent1"/>
                </a:solidFill>
                <a:latin typeface="微软雅黑" panose="020B0503020204020204" charset="-122"/>
                <a:ea typeface="微软雅黑" panose="020B0503020204020204" charset="-122"/>
              </a:rPr>
              <a:t>变换到</a:t>
            </a:r>
            <a:r>
              <a:rPr lang="en-US" altLang="zh-CN" sz="2000" b="1">
                <a:solidFill>
                  <a:schemeClr val="accent1"/>
                </a:solidFill>
                <a:latin typeface="微软雅黑" panose="020B0503020204020204" charset="-122"/>
                <a:ea typeface="微软雅黑" panose="020B0503020204020204" charset="-122"/>
              </a:rPr>
              <a:t>perspective</a:t>
            </a:r>
            <a:endParaRPr lang="zh-CN" altLang="en-US" sz="2000" b="1">
              <a:solidFill>
                <a:schemeClr val="accent1"/>
              </a:solidFill>
              <a:latin typeface="微软雅黑" panose="020B0503020204020204" charset="-122"/>
              <a:ea typeface="微软雅黑" panose="020B0503020204020204" charset="-122"/>
            </a:endParaRPr>
          </a:p>
          <a:p>
            <a:pPr algn="l"/>
            <a:endParaRPr lang="zh-CN" altLang="en-US" sz="2000" b="1">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578485" y="1612900"/>
            <a:ext cx="6294755" cy="337185"/>
          </a:xfrm>
          <a:prstGeom prst="rect">
            <a:avLst/>
          </a:prstGeom>
          <a:noFill/>
        </p:spPr>
        <p:txBody>
          <a:bodyPr wrap="square" rtlCol="0">
            <a:spAutoFit/>
          </a:bodyPr>
          <a:p>
            <a:pPr algn="just"/>
            <a:r>
              <a:rPr lang="zh-CN" altLang="en-US" sz="1600">
                <a:solidFill>
                  <a:schemeClr val="tx1">
                    <a:lumMod val="65000"/>
                    <a:lumOff val="35000"/>
                  </a:schemeClr>
                </a:solidFill>
                <a:latin typeface="微软雅黑" panose="020B0503020204020204" charset="-122"/>
                <a:ea typeface="微软雅黑" panose="020B0503020204020204" charset="-122"/>
              </a:rPr>
              <a:t>在这一步需要把相机坐标转换为视锥体坐标</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1"/>
          <a:stretch>
            <a:fillRect/>
          </a:stretch>
        </p:blipFill>
        <p:spPr>
          <a:xfrm>
            <a:off x="578485" y="2131060"/>
            <a:ext cx="7118350" cy="4135755"/>
          </a:xfrm>
          <a:prstGeom prst="rect">
            <a:avLst/>
          </a:prstGeom>
        </p:spPr>
      </p:pic>
      <p:pic>
        <p:nvPicPr>
          <p:cNvPr id="9" name="图片 8"/>
          <p:cNvPicPr>
            <a:picLocks noChangeAspect="1"/>
          </p:cNvPicPr>
          <p:nvPr/>
        </p:nvPicPr>
        <p:blipFill>
          <a:blip r:embed="rId2"/>
          <a:stretch>
            <a:fillRect/>
          </a:stretch>
        </p:blipFill>
        <p:spPr>
          <a:xfrm>
            <a:off x="4060190" y="2188845"/>
            <a:ext cx="4136390" cy="4077335"/>
          </a:xfrm>
          <a:prstGeom prst="rect">
            <a:avLst/>
          </a:prstGeom>
        </p:spPr>
      </p:pic>
      <p:pic>
        <p:nvPicPr>
          <p:cNvPr id="10" name="图片 9"/>
          <p:cNvPicPr>
            <a:picLocks noChangeAspect="1"/>
          </p:cNvPicPr>
          <p:nvPr/>
        </p:nvPicPr>
        <p:blipFill>
          <a:blip r:embed="rId3"/>
          <a:stretch>
            <a:fillRect/>
          </a:stretch>
        </p:blipFill>
        <p:spPr>
          <a:xfrm>
            <a:off x="8310880" y="2188845"/>
            <a:ext cx="3710305" cy="3710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577850" y="1076325"/>
            <a:ext cx="3746500" cy="706755"/>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从</a:t>
            </a:r>
            <a:r>
              <a:rPr lang="en-US" altLang="zh-CN" sz="2000" b="1">
                <a:solidFill>
                  <a:schemeClr val="accent1"/>
                </a:solidFill>
                <a:latin typeface="微软雅黑" panose="020B0503020204020204" charset="-122"/>
                <a:ea typeface="微软雅黑" panose="020B0503020204020204" charset="-122"/>
              </a:rPr>
              <a:t>perspective</a:t>
            </a:r>
            <a:r>
              <a:rPr lang="zh-CN" altLang="en-US" sz="2000" b="1">
                <a:solidFill>
                  <a:schemeClr val="accent1"/>
                </a:solidFill>
                <a:latin typeface="微软雅黑" panose="020B0503020204020204" charset="-122"/>
                <a:ea typeface="微软雅黑" panose="020B0503020204020204" charset="-122"/>
              </a:rPr>
              <a:t>变换到</a:t>
            </a:r>
            <a:r>
              <a:rPr lang="en-US" altLang="zh-CN" sz="2000" b="1">
                <a:solidFill>
                  <a:schemeClr val="accent1"/>
                </a:solidFill>
                <a:latin typeface="微软雅黑" panose="020B0503020204020204" charset="-122"/>
                <a:ea typeface="微软雅黑" panose="020B0503020204020204" charset="-122"/>
              </a:rPr>
              <a:t>screen</a:t>
            </a:r>
            <a:endParaRPr lang="zh-CN" altLang="en-US" sz="2000" b="1">
              <a:solidFill>
                <a:schemeClr val="accent1"/>
              </a:solidFill>
              <a:latin typeface="微软雅黑" panose="020B0503020204020204" charset="-122"/>
              <a:ea typeface="微软雅黑" panose="020B0503020204020204" charset="-122"/>
            </a:endParaRPr>
          </a:p>
          <a:p>
            <a:pPr algn="l"/>
            <a:endParaRPr lang="zh-CN" altLang="en-US" sz="2000" b="1">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578485" y="1612900"/>
            <a:ext cx="6294755" cy="3784600"/>
          </a:xfrm>
          <a:prstGeom prst="rect">
            <a:avLst/>
          </a:prstGeom>
          <a:noFill/>
        </p:spPr>
        <p:txBody>
          <a:bodyPr wrap="square" rtlCol="0">
            <a:spAutoFit/>
          </a:bodyPr>
          <a:p>
            <a:pPr algn="just"/>
            <a:r>
              <a:rPr lang="zh-CN" altLang="en-US" sz="1600" b="1">
                <a:solidFill>
                  <a:schemeClr val="tx1">
                    <a:lumMod val="65000"/>
                    <a:lumOff val="35000"/>
                  </a:schemeClr>
                </a:solidFill>
                <a:latin typeface="微软雅黑" panose="020B0503020204020204" charset="-122"/>
                <a:ea typeface="微软雅黑" panose="020B0503020204020204" charset="-122"/>
              </a:rPr>
              <a:t>归一化设备坐标：</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r>
              <a:rPr lang="zh-CN" altLang="en-US" sz="1600">
                <a:solidFill>
                  <a:schemeClr val="tx1">
                    <a:lumMod val="65000"/>
                    <a:lumOff val="35000"/>
                  </a:schemeClr>
                </a:solidFill>
                <a:latin typeface="微软雅黑" panose="020B0503020204020204" charset="-122"/>
                <a:ea typeface="微软雅黑" panose="020B0503020204020204" charset="-122"/>
              </a:rPr>
              <a:t>使用透视除法，都除以</a:t>
            </a:r>
            <a:r>
              <a:rPr lang="en-US" altLang="zh-CN" sz="1600">
                <a:solidFill>
                  <a:schemeClr val="tx1">
                    <a:lumMod val="65000"/>
                    <a:lumOff val="35000"/>
                  </a:schemeClr>
                </a:solidFill>
                <a:latin typeface="微软雅黑" panose="020B0503020204020204" charset="-122"/>
                <a:ea typeface="微软雅黑" panose="020B0503020204020204" charset="-122"/>
              </a:rPr>
              <a:t>w</a:t>
            </a:r>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endParaRPr lang="zh-CN" altLang="en-US" sz="1600" b="1">
              <a:solidFill>
                <a:schemeClr val="tx1">
                  <a:lumMod val="65000"/>
                  <a:lumOff val="35000"/>
                </a:schemeClr>
              </a:solidFill>
              <a:latin typeface="微软雅黑" panose="020B0503020204020204" charset="-122"/>
              <a:ea typeface="微软雅黑" panose="020B0503020204020204" charset="-122"/>
            </a:endParaRPr>
          </a:p>
          <a:p>
            <a:pPr algn="just"/>
            <a:endParaRPr lang="en-US" altLang="zh-CN" sz="1600">
              <a:solidFill>
                <a:schemeClr val="tx1">
                  <a:lumMod val="65000"/>
                  <a:lumOff val="35000"/>
                </a:schemeClr>
              </a:solidFill>
              <a:latin typeface="微软雅黑" panose="020B0503020204020204" charset="-122"/>
              <a:ea typeface="微软雅黑" panose="020B0503020204020204" charset="-122"/>
            </a:endParaRPr>
          </a:p>
          <a:p>
            <a:pPr algn="just"/>
            <a:endParaRPr lang="en-US" altLang="zh-CN" sz="1600">
              <a:solidFill>
                <a:schemeClr val="tx1">
                  <a:lumMod val="65000"/>
                  <a:lumOff val="35000"/>
                </a:schemeClr>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1"/>
          <a:stretch>
            <a:fillRect/>
          </a:stretch>
        </p:blipFill>
        <p:spPr>
          <a:xfrm>
            <a:off x="578485" y="2242820"/>
            <a:ext cx="4154805" cy="2372360"/>
          </a:xfrm>
          <a:prstGeom prst="rect">
            <a:avLst/>
          </a:prstGeom>
        </p:spPr>
      </p:pic>
      <p:pic>
        <p:nvPicPr>
          <p:cNvPr id="10" name="图片 9"/>
          <p:cNvPicPr>
            <a:picLocks noChangeAspect="1"/>
          </p:cNvPicPr>
          <p:nvPr/>
        </p:nvPicPr>
        <p:blipFill>
          <a:blip r:embed="rId2"/>
          <a:stretch>
            <a:fillRect/>
          </a:stretch>
        </p:blipFill>
        <p:spPr>
          <a:xfrm>
            <a:off x="4949825" y="2242820"/>
            <a:ext cx="7202170" cy="1962150"/>
          </a:xfrm>
          <a:prstGeom prst="rect">
            <a:avLst/>
          </a:prstGeom>
        </p:spPr>
      </p:pic>
      <p:sp>
        <p:nvSpPr>
          <p:cNvPr id="11" name="文本框 10"/>
          <p:cNvSpPr txBox="1"/>
          <p:nvPr/>
        </p:nvSpPr>
        <p:spPr>
          <a:xfrm>
            <a:off x="4856480" y="1319530"/>
            <a:ext cx="3266440" cy="614045"/>
          </a:xfrm>
          <a:prstGeom prst="rect">
            <a:avLst/>
          </a:prstGeom>
          <a:noFill/>
        </p:spPr>
        <p:txBody>
          <a:bodyPr wrap="square" rtlCol="0" anchor="t">
            <a:spAutoFit/>
          </a:bodyPr>
          <a:p>
            <a:pPr algn="just"/>
            <a:endParaRPr lang="en-US" altLang="zh-CN">
              <a:solidFill>
                <a:schemeClr val="tx1">
                  <a:lumMod val="65000"/>
                  <a:lumOff val="35000"/>
                </a:schemeClr>
              </a:solidFill>
              <a:latin typeface="微软雅黑" panose="020B0503020204020204" charset="-122"/>
              <a:ea typeface="微软雅黑" panose="020B0503020204020204" charset="-122"/>
            </a:endParaRPr>
          </a:p>
          <a:p>
            <a:pPr algn="just"/>
            <a:r>
              <a:rPr lang="zh-CN" altLang="en-US" sz="1600" b="1">
                <a:solidFill>
                  <a:schemeClr val="tx1">
                    <a:lumMod val="65000"/>
                    <a:lumOff val="35000"/>
                  </a:schemeClr>
                </a:solidFill>
                <a:latin typeface="微软雅黑" panose="020B0503020204020204" charset="-122"/>
                <a:ea typeface="微软雅黑" panose="020B0503020204020204" charset="-122"/>
                <a:sym typeface="+mn-ea"/>
              </a:rPr>
              <a:t>归一化设备坐标转屏幕坐标：</a:t>
            </a:r>
            <a:endParaRPr lang="zh-CN" altLang="en-US" sz="1600" b="1">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圆角矩形 5"/>
          <p:cNvSpPr/>
          <p:nvPr/>
        </p:nvSpPr>
        <p:spPr>
          <a:xfrm>
            <a:off x="2435225" y="1762125"/>
            <a:ext cx="7524055" cy="136801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4" name="椭圆 3"/>
          <p:cNvSpPr/>
          <p:nvPr/>
        </p:nvSpPr>
        <p:spPr>
          <a:xfrm>
            <a:off x="1501775" y="1778000"/>
            <a:ext cx="1145540" cy="11455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2302510" y="1641475"/>
            <a:ext cx="7524055" cy="136801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2435225" y="3719830"/>
            <a:ext cx="7524055" cy="136801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1501775" y="3735705"/>
            <a:ext cx="1145540" cy="11455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2302510" y="3599180"/>
            <a:ext cx="7524055" cy="136801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863090" y="2120900"/>
            <a:ext cx="422275" cy="460375"/>
          </a:xfrm>
          <a:prstGeom prst="rect">
            <a:avLst/>
          </a:prstGeom>
          <a:noFill/>
        </p:spPr>
        <p:txBody>
          <a:bodyPr wrap="square" rtlCol="0">
            <a:spAutoFit/>
          </a:bodyPr>
          <a:p>
            <a:r>
              <a:rPr lang="en-US" altLang="zh-CN" sz="2400" b="1">
                <a:solidFill>
                  <a:schemeClr val="bg1"/>
                </a:solidFill>
                <a:latin typeface="微软雅黑" panose="020B0503020204020204" charset="-122"/>
                <a:ea typeface="微软雅黑" panose="020B0503020204020204" charset="-122"/>
              </a:rPr>
              <a:t>1</a:t>
            </a:r>
            <a:endParaRPr lang="en-US" altLang="zh-CN" sz="2400" b="1">
              <a:solidFill>
                <a:schemeClr val="bg1"/>
              </a:solidFill>
              <a:latin typeface="微软雅黑" panose="020B0503020204020204" charset="-122"/>
              <a:ea typeface="微软雅黑" panose="020B0503020204020204" charset="-122"/>
            </a:endParaRPr>
          </a:p>
        </p:txBody>
      </p:sp>
      <p:sp>
        <p:nvSpPr>
          <p:cNvPr id="11" name="文本框 10"/>
          <p:cNvSpPr txBox="1"/>
          <p:nvPr/>
        </p:nvSpPr>
        <p:spPr>
          <a:xfrm>
            <a:off x="1863090" y="4078605"/>
            <a:ext cx="422275" cy="460375"/>
          </a:xfrm>
          <a:prstGeom prst="rect">
            <a:avLst/>
          </a:prstGeom>
          <a:noFill/>
        </p:spPr>
        <p:txBody>
          <a:bodyPr wrap="square" rtlCol="0">
            <a:spAutoFit/>
          </a:bodyPr>
          <a:p>
            <a:r>
              <a:rPr lang="en-US" altLang="zh-CN" sz="2400" b="1">
                <a:solidFill>
                  <a:schemeClr val="bg1"/>
                </a:solidFill>
                <a:latin typeface="微软雅黑" panose="020B0503020204020204" charset="-122"/>
                <a:ea typeface="微软雅黑" panose="020B0503020204020204" charset="-122"/>
              </a:rPr>
              <a:t>2</a:t>
            </a:r>
            <a:endParaRPr lang="en-US" altLang="zh-CN" sz="2400" b="1">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2794000" y="1936115"/>
            <a:ext cx="6711315" cy="902970"/>
          </a:xfrm>
          <a:prstGeom prst="rect">
            <a:avLst/>
          </a:prstGeom>
          <a:noFill/>
        </p:spPr>
        <p:txBody>
          <a:bodyPr wrap="square" rtlCol="0">
            <a:spAutoFit/>
          </a:bodyPr>
          <a:p>
            <a:pPr algn="just">
              <a:lnSpc>
                <a:spcPct val="110000"/>
              </a:lnSpc>
            </a:pPr>
            <a:r>
              <a:rPr lang="zh-CN" altLang="en-US" sz="1600">
                <a:solidFill>
                  <a:schemeClr val="tx1">
                    <a:lumMod val="65000"/>
                    <a:lumOff val="35000"/>
                  </a:schemeClr>
                </a:solidFill>
                <a:latin typeface="微软雅黑" panose="020B0503020204020204" charset="-122"/>
                <a:ea typeface="微软雅黑" panose="020B0503020204020204" charset="-122"/>
              </a:rPr>
              <a:t>一个</a:t>
            </a:r>
            <a:r>
              <a:rPr lang="en-US" altLang="zh-CN" sz="1600">
                <a:solidFill>
                  <a:schemeClr val="tx1">
                    <a:lumMod val="65000"/>
                    <a:lumOff val="35000"/>
                  </a:schemeClr>
                </a:solidFill>
                <a:latin typeface="微软雅黑" panose="020B0503020204020204" charset="-122"/>
                <a:ea typeface="微软雅黑" panose="020B0503020204020204" charset="-122"/>
              </a:rPr>
              <a:t>3D</a:t>
            </a:r>
            <a:r>
              <a:rPr lang="zh-CN" altLang="en-US" sz="1600">
                <a:solidFill>
                  <a:schemeClr val="tx1">
                    <a:lumMod val="65000"/>
                    <a:lumOff val="35000"/>
                  </a:schemeClr>
                </a:solidFill>
                <a:latin typeface="微软雅黑" panose="020B0503020204020204" charset="-122"/>
                <a:ea typeface="微软雅黑" panose="020B0503020204020204" charset="-122"/>
              </a:rPr>
              <a:t>物体显示到电脑屏幕上，需要经过</a:t>
            </a:r>
            <a:r>
              <a:rPr lang="en-US" altLang="zh-CN" sz="1600">
                <a:solidFill>
                  <a:schemeClr val="tx1">
                    <a:lumMod val="65000"/>
                    <a:lumOff val="35000"/>
                  </a:schemeClr>
                </a:solidFill>
                <a:latin typeface="微软雅黑" panose="020B0503020204020204" charset="-122"/>
                <a:ea typeface="微软雅黑" panose="020B0503020204020204" charset="-122"/>
              </a:rPr>
              <a:t>4</a:t>
            </a:r>
            <a:r>
              <a:rPr lang="zh-CN" altLang="en-US" sz="1600">
                <a:solidFill>
                  <a:schemeClr val="tx1">
                    <a:lumMod val="65000"/>
                    <a:lumOff val="35000"/>
                  </a:schemeClr>
                </a:solidFill>
                <a:latin typeface="微软雅黑" panose="020B0503020204020204" charset="-122"/>
                <a:ea typeface="微软雅黑" panose="020B0503020204020204" charset="-122"/>
              </a:rPr>
              <a:t>重坐标变换</a:t>
            </a: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lnSpc>
                <a:spcPct val="110000"/>
              </a:lnSpc>
            </a:pPr>
            <a:endParaRPr lang="zh-CN" altLang="en-US" sz="1600">
              <a:solidFill>
                <a:schemeClr val="tx1">
                  <a:lumMod val="65000"/>
                  <a:lumOff val="35000"/>
                </a:schemeClr>
              </a:solidFill>
              <a:latin typeface="微软雅黑" panose="020B0503020204020204" charset="-122"/>
              <a:ea typeface="微软雅黑" panose="020B0503020204020204" charset="-122"/>
            </a:endParaRPr>
          </a:p>
          <a:p>
            <a:pPr algn="just">
              <a:lnSpc>
                <a:spcPct val="110000"/>
              </a:lnSpc>
            </a:pPr>
            <a:r>
              <a:rPr lang="en-US" altLang="zh-CN" sz="1600" b="1">
                <a:solidFill>
                  <a:schemeClr val="tx1">
                    <a:lumMod val="65000"/>
                    <a:lumOff val="35000"/>
                  </a:schemeClr>
                </a:solidFill>
                <a:latin typeface="微软雅黑" panose="020B0503020204020204" charset="-122"/>
                <a:ea typeface="微软雅黑" panose="020B0503020204020204" charset="-122"/>
              </a:rPr>
              <a:t>screen</a:t>
            </a:r>
            <a:r>
              <a:rPr lang="en-US" altLang="zh-CN" sz="1600">
                <a:solidFill>
                  <a:schemeClr val="tx1">
                    <a:lumMod val="65000"/>
                    <a:lumOff val="35000"/>
                  </a:schemeClr>
                </a:solidFill>
                <a:latin typeface="微软雅黑" panose="020B0503020204020204" charset="-122"/>
                <a:ea typeface="微软雅黑" panose="020B0503020204020204" charset="-122"/>
              </a:rPr>
              <a:t>  Xsp </a:t>
            </a:r>
            <a:r>
              <a:rPr lang="en-US" altLang="zh-CN" sz="1600" b="1">
                <a:solidFill>
                  <a:schemeClr val="tx1">
                    <a:lumMod val="65000"/>
                    <a:lumOff val="35000"/>
                  </a:schemeClr>
                </a:solidFill>
                <a:latin typeface="微软雅黑" panose="020B0503020204020204" charset="-122"/>
                <a:ea typeface="微软雅黑" panose="020B0503020204020204" charset="-122"/>
              </a:rPr>
              <a:t> perspective</a:t>
            </a:r>
            <a:r>
              <a:rPr lang="en-US" altLang="zh-CN" sz="1600">
                <a:solidFill>
                  <a:schemeClr val="tx1">
                    <a:lumMod val="65000"/>
                    <a:lumOff val="35000"/>
                  </a:schemeClr>
                </a:solidFill>
                <a:latin typeface="微软雅黑" panose="020B0503020204020204" charset="-122"/>
                <a:ea typeface="微软雅黑" panose="020B0503020204020204" charset="-122"/>
              </a:rPr>
              <a:t>  Xpc  </a:t>
            </a:r>
            <a:r>
              <a:rPr lang="en-US" altLang="zh-CN" sz="1600" b="1">
                <a:solidFill>
                  <a:schemeClr val="tx1">
                    <a:lumMod val="65000"/>
                    <a:lumOff val="35000"/>
                  </a:schemeClr>
                </a:solidFill>
                <a:latin typeface="微软雅黑" panose="020B0503020204020204" charset="-122"/>
                <a:ea typeface="微软雅黑" panose="020B0503020204020204" charset="-122"/>
              </a:rPr>
              <a:t>camera</a:t>
            </a:r>
            <a:r>
              <a:rPr lang="en-US" altLang="zh-CN" sz="1600">
                <a:solidFill>
                  <a:schemeClr val="tx1">
                    <a:lumMod val="65000"/>
                    <a:lumOff val="35000"/>
                  </a:schemeClr>
                </a:solidFill>
                <a:latin typeface="微软雅黑" panose="020B0503020204020204" charset="-122"/>
                <a:ea typeface="微软雅黑" panose="020B0503020204020204" charset="-122"/>
              </a:rPr>
              <a:t>  Xcw  </a:t>
            </a:r>
            <a:r>
              <a:rPr lang="en-US" altLang="zh-CN" sz="1600" b="1">
                <a:solidFill>
                  <a:schemeClr val="tx1">
                    <a:lumMod val="65000"/>
                    <a:lumOff val="35000"/>
                  </a:schemeClr>
                </a:solidFill>
                <a:latin typeface="微软雅黑" panose="020B0503020204020204" charset="-122"/>
                <a:ea typeface="微软雅黑" panose="020B0503020204020204" charset="-122"/>
              </a:rPr>
              <a:t>world</a:t>
            </a:r>
            <a:r>
              <a:rPr lang="en-US" altLang="zh-CN" sz="1600">
                <a:solidFill>
                  <a:schemeClr val="tx1">
                    <a:lumMod val="65000"/>
                    <a:lumOff val="35000"/>
                  </a:schemeClr>
                </a:solidFill>
                <a:latin typeface="微软雅黑" panose="020B0503020204020204" charset="-122"/>
                <a:ea typeface="微软雅黑" panose="020B0503020204020204" charset="-122"/>
              </a:rPr>
              <a:t>  Xwm  </a:t>
            </a:r>
            <a:r>
              <a:rPr lang="en-US" altLang="zh-CN" sz="1600" b="1">
                <a:solidFill>
                  <a:schemeClr val="tx1">
                    <a:lumMod val="65000"/>
                    <a:lumOff val="35000"/>
                  </a:schemeClr>
                </a:solidFill>
                <a:latin typeface="微软雅黑" panose="020B0503020204020204" charset="-122"/>
                <a:ea typeface="微软雅黑" panose="020B0503020204020204" charset="-122"/>
              </a:rPr>
              <a:t>model</a:t>
            </a:r>
            <a:endParaRPr lang="en-US" altLang="zh-CN" sz="1600" b="1">
              <a:solidFill>
                <a:schemeClr val="tx1">
                  <a:lumMod val="65000"/>
                  <a:lumOff val="35000"/>
                </a:schemeClr>
              </a:solidFill>
              <a:latin typeface="微软雅黑" panose="020B0503020204020204" charset="-122"/>
              <a:ea typeface="微软雅黑" panose="020B0503020204020204" charset="-122"/>
            </a:endParaRPr>
          </a:p>
        </p:txBody>
      </p:sp>
      <p:sp>
        <p:nvSpPr>
          <p:cNvPr id="13" name="文本框 12"/>
          <p:cNvSpPr txBox="1"/>
          <p:nvPr/>
        </p:nvSpPr>
        <p:spPr>
          <a:xfrm>
            <a:off x="2841625" y="3857625"/>
            <a:ext cx="6711315" cy="902970"/>
          </a:xfrm>
          <a:prstGeom prst="rect">
            <a:avLst/>
          </a:prstGeom>
          <a:noFill/>
        </p:spPr>
        <p:txBody>
          <a:bodyPr wrap="square" rtlCol="0">
            <a:spAutoFit/>
          </a:bodyPr>
          <a:p>
            <a:pPr algn="just">
              <a:lnSpc>
                <a:spcPct val="110000"/>
              </a:lnSpc>
            </a:pPr>
            <a:r>
              <a:rPr lang="zh-CN" altLang="en-US" sz="1600">
                <a:solidFill>
                  <a:schemeClr val="tx1">
                    <a:lumMod val="65000"/>
                    <a:lumOff val="35000"/>
                  </a:schemeClr>
                </a:solidFill>
                <a:latin typeface="微软雅黑" panose="020B0503020204020204" charset="-122"/>
                <a:ea typeface="微软雅黑" panose="020B0503020204020204" charset="-122"/>
              </a:rPr>
              <a:t>在实际的渲染引擎运行中，</a:t>
            </a:r>
            <a:r>
              <a:rPr lang="en-US" altLang="zh-CN" sz="1600">
                <a:solidFill>
                  <a:schemeClr val="tx1">
                    <a:lumMod val="65000"/>
                    <a:lumOff val="35000"/>
                  </a:schemeClr>
                </a:solidFill>
                <a:latin typeface="微软雅黑" panose="020B0503020204020204" charset="-122"/>
                <a:ea typeface="微软雅黑" panose="020B0503020204020204" charset="-122"/>
              </a:rPr>
              <a:t>Xsp</a:t>
            </a:r>
            <a:r>
              <a:rPr lang="zh-CN" altLang="en-US" sz="1600">
                <a:solidFill>
                  <a:schemeClr val="tx1">
                    <a:lumMod val="65000"/>
                    <a:lumOff val="35000"/>
                  </a:schemeClr>
                </a:solidFill>
                <a:latin typeface="微软雅黑" panose="020B0503020204020204" charset="-122"/>
                <a:ea typeface="微软雅黑" panose="020B0503020204020204" charset="-122"/>
              </a:rPr>
              <a:t>和</a:t>
            </a:r>
            <a:r>
              <a:rPr lang="en-US" altLang="zh-CN" sz="1600">
                <a:solidFill>
                  <a:schemeClr val="tx1">
                    <a:lumMod val="65000"/>
                    <a:lumOff val="35000"/>
                  </a:schemeClr>
                </a:solidFill>
                <a:latin typeface="微软雅黑" panose="020B0503020204020204" charset="-122"/>
                <a:ea typeface="微软雅黑" panose="020B0503020204020204" charset="-122"/>
              </a:rPr>
              <a:t>Xpc</a:t>
            </a:r>
            <a:r>
              <a:rPr lang="zh-CN" altLang="en-US" sz="1600">
                <a:solidFill>
                  <a:schemeClr val="tx1">
                    <a:lumMod val="65000"/>
                    <a:lumOff val="35000"/>
                  </a:schemeClr>
                </a:solidFill>
                <a:latin typeface="微软雅黑" panose="020B0503020204020204" charset="-122"/>
                <a:ea typeface="微软雅黑" panose="020B0503020204020204" charset="-122"/>
              </a:rPr>
              <a:t>基本不会改变，因为屏幕分辨率很少会改变。</a:t>
            </a:r>
            <a:r>
              <a:rPr lang="en-US" altLang="zh-CN" sz="1600">
                <a:solidFill>
                  <a:schemeClr val="tx1">
                    <a:lumMod val="65000"/>
                    <a:lumOff val="35000"/>
                  </a:schemeClr>
                </a:solidFill>
                <a:latin typeface="微软雅黑" panose="020B0503020204020204" charset="-122"/>
                <a:ea typeface="微软雅黑" panose="020B0503020204020204" charset="-122"/>
              </a:rPr>
              <a:t>Xcw</a:t>
            </a:r>
            <a:r>
              <a:rPr lang="zh-CN" altLang="en-US" sz="1600">
                <a:solidFill>
                  <a:schemeClr val="tx1">
                    <a:lumMod val="65000"/>
                    <a:lumOff val="35000"/>
                  </a:schemeClr>
                </a:solidFill>
                <a:latin typeface="微软雅黑" panose="020B0503020204020204" charset="-122"/>
                <a:ea typeface="微软雅黑" panose="020B0503020204020204" charset="-122"/>
              </a:rPr>
              <a:t>会在相机移动和旋转时改变。</a:t>
            </a:r>
            <a:r>
              <a:rPr lang="en-US" altLang="zh-CN" sz="1600">
                <a:solidFill>
                  <a:schemeClr val="tx1">
                    <a:lumMod val="65000"/>
                    <a:lumOff val="35000"/>
                  </a:schemeClr>
                </a:solidFill>
                <a:latin typeface="微软雅黑" panose="020B0503020204020204" charset="-122"/>
                <a:ea typeface="微软雅黑" panose="020B0503020204020204" charset="-122"/>
              </a:rPr>
              <a:t>Xwm</a:t>
            </a:r>
            <a:r>
              <a:rPr lang="zh-CN" altLang="en-US" sz="1600">
                <a:solidFill>
                  <a:schemeClr val="tx1">
                    <a:lumMod val="65000"/>
                    <a:lumOff val="35000"/>
                  </a:schemeClr>
                </a:solidFill>
                <a:latin typeface="微软雅黑" panose="020B0503020204020204" charset="-122"/>
                <a:ea typeface="微软雅黑" panose="020B0503020204020204" charset="-122"/>
              </a:rPr>
              <a:t>会在物体平移、旋转和缩放时改变。</a:t>
            </a:r>
            <a:endParaRPr lang="zh-CN" altLang="en-US" sz="160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剪去对角的矩形 1"/>
          <p:cNvSpPr/>
          <p:nvPr/>
        </p:nvSpPr>
        <p:spPr>
          <a:xfrm>
            <a:off x="-34290" y="340995"/>
            <a:ext cx="511810" cy="511810"/>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77850" y="392430"/>
            <a:ext cx="2011680" cy="460375"/>
          </a:xfrm>
          <a:prstGeom prst="rect">
            <a:avLst/>
          </a:prstGeom>
          <a:noFill/>
        </p:spPr>
        <p:txBody>
          <a:bodyPr wrap="none" rtlCol="0">
            <a:spAutoFit/>
          </a:bodyPr>
          <a:p>
            <a:pPr algn="l"/>
            <a:r>
              <a:rPr lang="zh-CN" altLang="en-US" sz="2400" b="1">
                <a:solidFill>
                  <a:schemeClr val="tx1">
                    <a:lumMod val="65000"/>
                    <a:lumOff val="35000"/>
                  </a:schemeClr>
                </a:solidFill>
                <a:latin typeface="微软雅黑" panose="020B0503020204020204" charset="-122"/>
                <a:ea typeface="微软雅黑" panose="020B0503020204020204" charset="-122"/>
              </a:rPr>
              <a:t>软光栅渲染器</a:t>
            </a:r>
            <a:endParaRPr lang="zh-CN" altLang="en-US" sz="2400" b="1">
              <a:solidFill>
                <a:schemeClr val="tx1">
                  <a:lumMod val="65000"/>
                  <a:lumOff val="35000"/>
                </a:schemeClr>
              </a:solidFill>
              <a:latin typeface="微软雅黑" panose="020B0503020204020204" charset="-122"/>
              <a:ea typeface="微软雅黑" panose="020B0503020204020204" charset="-122"/>
            </a:endParaRPr>
          </a:p>
        </p:txBody>
      </p:sp>
      <p:sp>
        <p:nvSpPr>
          <p:cNvPr id="2050" name="手势"/>
          <p:cNvSpPr/>
          <p:nvPr/>
        </p:nvSpPr>
        <p:spPr bwMode="auto">
          <a:xfrm flipH="1">
            <a:off x="6873240" y="1916430"/>
            <a:ext cx="2758440" cy="2758440"/>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4" name="文本框 3"/>
          <p:cNvSpPr txBox="1"/>
          <p:nvPr/>
        </p:nvSpPr>
        <p:spPr>
          <a:xfrm>
            <a:off x="577850" y="1601470"/>
            <a:ext cx="4163060" cy="706755"/>
          </a:xfrm>
          <a:prstGeom prst="rect">
            <a:avLst/>
          </a:prstGeom>
          <a:noFill/>
        </p:spPr>
        <p:txBody>
          <a:bodyPr wrap="square" rtlCol="0">
            <a:spAutoFit/>
          </a:bodyPr>
          <a:p>
            <a:pPr algn="l"/>
            <a:r>
              <a:rPr lang="zh-CN" altLang="en-US" sz="2000" b="1">
                <a:solidFill>
                  <a:schemeClr val="accent1"/>
                </a:solidFill>
                <a:latin typeface="微软雅黑" panose="020B0503020204020204" charset="-122"/>
                <a:ea typeface="微软雅黑" panose="020B0503020204020204" charset="-122"/>
              </a:rPr>
              <a:t>绘制</a:t>
            </a:r>
            <a:r>
              <a:rPr lang="en-US" altLang="zh-CN" sz="2000" b="1">
                <a:solidFill>
                  <a:schemeClr val="accent1"/>
                </a:solidFill>
                <a:latin typeface="微软雅黑" panose="020B0503020204020204" charset="-122"/>
                <a:ea typeface="微软雅黑" panose="020B0503020204020204" charset="-122"/>
              </a:rPr>
              <a:t>——</a:t>
            </a:r>
            <a:r>
              <a:rPr lang="zh-CN" altLang="en-US" sz="2000" b="1">
                <a:solidFill>
                  <a:schemeClr val="accent1"/>
                </a:solidFill>
                <a:latin typeface="微软雅黑" panose="020B0503020204020204" charset="-122"/>
                <a:ea typeface="微软雅黑" panose="020B0503020204020204" charset="-122"/>
              </a:rPr>
              <a:t>以线框形式绘制立方体</a:t>
            </a:r>
            <a:endParaRPr lang="zh-CN" altLang="en-US" sz="2000" b="1">
              <a:solidFill>
                <a:schemeClr val="accent1"/>
              </a:solidFill>
              <a:latin typeface="微软雅黑" panose="020B0503020204020204" charset="-122"/>
              <a:ea typeface="微软雅黑" panose="020B0503020204020204" charset="-122"/>
            </a:endParaRPr>
          </a:p>
          <a:p>
            <a:pPr algn="l"/>
            <a:endParaRPr lang="zh-CN" altLang="en-US" sz="2000" b="1">
              <a:solidFill>
                <a:schemeClr val="accent1"/>
              </a:solidFill>
              <a:latin typeface="微软雅黑" panose="020B0503020204020204" charset="-122"/>
              <a:ea typeface="微软雅黑" panose="020B0503020204020204" charset="-122"/>
            </a:endParaRPr>
          </a:p>
        </p:txBody>
      </p:sp>
      <p:sp>
        <p:nvSpPr>
          <p:cNvPr id="5" name="文本框 4"/>
          <p:cNvSpPr txBox="1"/>
          <p:nvPr/>
        </p:nvSpPr>
        <p:spPr>
          <a:xfrm>
            <a:off x="578485" y="2138045"/>
            <a:ext cx="6294755" cy="4030980"/>
          </a:xfrm>
          <a:prstGeom prst="rect">
            <a:avLst/>
          </a:prstGeom>
          <a:noFill/>
        </p:spPr>
        <p:txBody>
          <a:bodyPr wrap="square" rtlCol="0">
            <a:spAutoFit/>
          </a:bodyPr>
          <a:p>
            <a:pPr>
              <a:defRPr/>
            </a:pPr>
            <a:r>
              <a:rPr 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1. </a:t>
            </a: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立方体每四个点构成一个平面，因此绘制立方体需画六个四边形。</a:t>
            </a: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2. </a:t>
            </a: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四边形中每三个点构成一个三角形，因此画一个四边形需画两个原始三角形。</a:t>
            </a: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3. </a:t>
            </a: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将每个顶点坐标乘以transform矩阵转换到CVV中，判断该点是否在CVV范围内，若三个点中有一个点不在，不画这个三角形。</a:t>
            </a: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4. </a:t>
            </a: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符合要求后，将顶点坐标再从CVV坐标归一化为屏幕坐标。（所有坐标除以w，齐次坐标最后一项变为1，并转化为屏幕坐标）。</a:t>
            </a: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一个三角形由三条线段构成，因此已知两点，绘制出一条线段。</a:t>
            </a: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已知两点画线段</a:t>
            </a: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1）两点为同一个点时，画出该点即可。</a:t>
            </a: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2）两点横坐标或纵坐标不同时相等时，即该线段为水平或垂直的，可通过循环画出每个点构成一条线段。</a:t>
            </a:r>
            <a:endPar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defRPr/>
            </a:pPr>
            <a:r>
              <a:rPr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3）其他情况下，采用中点画线算法画直线，需要考虑x、y方向上哪个方向变化快。</a:t>
            </a:r>
            <a:endParaRPr sz="1600" dirty="0">
              <a:latin typeface="微软雅黑" panose="020B0503020204020204" charset="-122"/>
              <a:ea typeface="微软雅黑" panose="020B0503020204020204" charset="-122"/>
              <a:sym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4511</Words>
  <Application>WPS 演示</Application>
  <PresentationFormat>宽屏</PresentationFormat>
  <Paragraphs>363</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25</vt:i4>
      </vt:variant>
    </vt:vector>
  </HeadingPairs>
  <TitlesOfParts>
    <vt:vector size="39" baseType="lpstr">
      <vt:lpstr>Arial</vt:lpstr>
      <vt:lpstr>宋体</vt:lpstr>
      <vt:lpstr>Wingdings</vt:lpstr>
      <vt:lpstr>微软雅黑</vt:lpstr>
      <vt:lpstr>楷体</vt:lpstr>
      <vt:lpstr>Open Sans</vt:lpstr>
      <vt:lpstr>Calibri</vt:lpstr>
      <vt:lpstr>Arial Unicode MS</vt:lpstr>
      <vt:lpstr>Calibri Light</vt:lpstr>
      <vt:lpstr>等线</vt:lpstr>
      <vt:lpstr>Times New Roman</vt:lpstr>
      <vt:lpstr>Segoe Print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FeiFly</dc:creator>
  <cp:lastModifiedBy>1015655239qqcom</cp:lastModifiedBy>
  <cp:revision>16</cp:revision>
  <dcterms:created xsi:type="dcterms:W3CDTF">2018-04-06T14:47:00Z</dcterms:created>
  <dcterms:modified xsi:type="dcterms:W3CDTF">2019-01-16T10:58:15Z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